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44" r:id="rId2"/>
    <p:sldId id="345" r:id="rId3"/>
    <p:sldId id="347" r:id="rId4"/>
    <p:sldId id="346" r:id="rId5"/>
    <p:sldId id="348" r:id="rId6"/>
    <p:sldId id="349" r:id="rId7"/>
    <p:sldId id="350" r:id="rId8"/>
    <p:sldId id="351" r:id="rId9"/>
    <p:sldId id="352" r:id="rId10"/>
    <p:sldId id="353" r:id="rId11"/>
    <p:sldId id="354" r:id="rId12"/>
    <p:sldId id="355" r:id="rId13"/>
    <p:sldId id="356" r:id="rId14"/>
    <p:sldId id="357" r:id="rId15"/>
    <p:sldId id="256" r:id="rId16"/>
    <p:sldId id="326" r:id="rId17"/>
    <p:sldId id="327" r:id="rId18"/>
    <p:sldId id="329" r:id="rId19"/>
    <p:sldId id="334" r:id="rId20"/>
    <p:sldId id="336" r:id="rId21"/>
    <p:sldId id="337" r:id="rId22"/>
    <p:sldId id="339" r:id="rId23"/>
    <p:sldId id="333" r:id="rId24"/>
    <p:sldId id="342" r:id="rId25"/>
    <p:sldId id="341"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 id="372" r:id="rId41"/>
    <p:sldId id="373" r:id="rId42"/>
    <p:sldId id="374"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A57B"/>
    <a:srgbClr val="176DAD"/>
    <a:srgbClr val="0D78C9"/>
    <a:srgbClr val="024C84"/>
    <a:srgbClr val="993200"/>
    <a:srgbClr val="4D4E44"/>
    <a:srgbClr val="176338"/>
    <a:srgbClr val="0F5D3F"/>
    <a:srgbClr val="ABC8D1"/>
    <a:srgbClr val="1B30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90576" autoAdjust="0"/>
  </p:normalViewPr>
  <p:slideViewPr>
    <p:cSldViewPr snapToGrid="0">
      <p:cViewPr varScale="1">
        <p:scale>
          <a:sx n="84" d="100"/>
          <a:sy n="84" d="100"/>
        </p:scale>
        <p:origin x="-1422"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infnas-00-ah\jcornell\Documents\Misc.%20PowerPoints\MathWorks%20revenue%20history.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03953863565233E-2"/>
          <c:y val="1.0443864229765083E-2"/>
          <c:w val="0.92291735895398386"/>
          <c:h val="0.8846594247609787"/>
        </c:manualLayout>
      </c:layout>
      <c:barChart>
        <c:barDir val="col"/>
        <c:grouping val="clustered"/>
        <c:varyColors val="0"/>
        <c:ser>
          <c:idx val="0"/>
          <c:order val="0"/>
          <c:tx>
            <c:strRef>
              <c:f>Sheet1!$B$1</c:f>
              <c:strCache>
                <c:ptCount val="1"/>
                <c:pt idx="0">
                  <c:v>Revenue ($K)</c:v>
                </c:pt>
              </c:strCache>
            </c:strRef>
          </c:tx>
          <c:spPr>
            <a:scene3d>
              <a:camera prst="orthographicFront"/>
              <a:lightRig rig="threePt" dir="t"/>
            </a:scene3d>
            <a:sp3d/>
          </c:spPr>
          <c:invertIfNegative val="0"/>
          <c:dPt>
            <c:idx val="26"/>
            <c:invertIfNegative val="0"/>
            <c:bubble3D val="0"/>
            <c:spPr>
              <a:solidFill>
                <a:schemeClr val="tx2"/>
              </a:solidFill>
              <a:scene3d>
                <a:camera prst="orthographicFront"/>
                <a:lightRig rig="threePt" dir="t"/>
              </a:scene3d>
              <a:sp3d/>
            </c:spPr>
          </c:dPt>
          <c:cat>
            <c:numRef>
              <c:f>Sheet1!$A$2:$A$28</c:f>
              <c:numCache>
                <c:formatCode>General</c:formatCode>
                <c:ptCount val="27"/>
                <c:pt idx="0">
                  <c:v>1984</c:v>
                </c:pt>
                <c:pt idx="1">
                  <c:v>1985</c:v>
                </c:pt>
                <c:pt idx="2">
                  <c:v>1986</c:v>
                </c:pt>
                <c:pt idx="3">
                  <c:v>1987</c:v>
                </c:pt>
                <c:pt idx="4">
                  <c:v>1988</c:v>
                </c:pt>
                <c:pt idx="5">
                  <c:v>1989</c:v>
                </c:pt>
                <c:pt idx="6">
                  <c:v>1990</c:v>
                </c:pt>
                <c:pt idx="7">
                  <c:v>1991</c:v>
                </c:pt>
                <c:pt idx="8">
                  <c:v>1992</c:v>
                </c:pt>
                <c:pt idx="9">
                  <c:v>1993</c:v>
                </c:pt>
                <c:pt idx="10">
                  <c:v>1994</c:v>
                </c:pt>
                <c:pt idx="11">
                  <c:v>1995</c:v>
                </c:pt>
                <c:pt idx="12">
                  <c:v>1996</c:v>
                </c:pt>
                <c:pt idx="13">
                  <c:v>1997</c:v>
                </c:pt>
                <c:pt idx="14">
                  <c:v>1998</c:v>
                </c:pt>
                <c:pt idx="15">
                  <c:v>1999</c:v>
                </c:pt>
                <c:pt idx="16">
                  <c:v>2000</c:v>
                </c:pt>
                <c:pt idx="17">
                  <c:v>2001</c:v>
                </c:pt>
                <c:pt idx="18">
                  <c:v>2002</c:v>
                </c:pt>
                <c:pt idx="19">
                  <c:v>2003</c:v>
                </c:pt>
                <c:pt idx="20">
                  <c:v>2004</c:v>
                </c:pt>
                <c:pt idx="21">
                  <c:v>2005</c:v>
                </c:pt>
                <c:pt idx="22">
                  <c:v>2006</c:v>
                </c:pt>
                <c:pt idx="23">
                  <c:v>2007</c:v>
                </c:pt>
                <c:pt idx="24">
                  <c:v>2008</c:v>
                </c:pt>
                <c:pt idx="25">
                  <c:v>2009</c:v>
                </c:pt>
                <c:pt idx="26">
                  <c:v>2010</c:v>
                </c:pt>
              </c:numCache>
            </c:numRef>
          </c:cat>
          <c:val>
            <c:numRef>
              <c:f>Sheet1!$B$2:$B$28</c:f>
              <c:numCache>
                <c:formatCode>_(* #,##0_);_(* \(#,##0\);_(* "-"??_);_(@_)</c:formatCode>
                <c:ptCount val="27"/>
                <c:pt idx="0">
                  <c:v>0</c:v>
                </c:pt>
                <c:pt idx="1">
                  <c:v>200</c:v>
                </c:pt>
                <c:pt idx="2">
                  <c:v>500</c:v>
                </c:pt>
                <c:pt idx="3">
                  <c:v>1300</c:v>
                </c:pt>
                <c:pt idx="4">
                  <c:v>2800</c:v>
                </c:pt>
                <c:pt idx="5">
                  <c:v>5100</c:v>
                </c:pt>
                <c:pt idx="6">
                  <c:v>7900</c:v>
                </c:pt>
                <c:pt idx="7">
                  <c:v>15000</c:v>
                </c:pt>
                <c:pt idx="8">
                  <c:v>23000</c:v>
                </c:pt>
                <c:pt idx="9">
                  <c:v>31000</c:v>
                </c:pt>
                <c:pt idx="10">
                  <c:v>43115</c:v>
                </c:pt>
                <c:pt idx="11">
                  <c:v>56500</c:v>
                </c:pt>
                <c:pt idx="12">
                  <c:v>71354</c:v>
                </c:pt>
                <c:pt idx="13">
                  <c:v>87498</c:v>
                </c:pt>
                <c:pt idx="14">
                  <c:v>93860</c:v>
                </c:pt>
                <c:pt idx="15">
                  <c:v>118707</c:v>
                </c:pt>
                <c:pt idx="16">
                  <c:v>145932</c:v>
                </c:pt>
                <c:pt idx="17">
                  <c:v>209059</c:v>
                </c:pt>
                <c:pt idx="18">
                  <c:v>231893</c:v>
                </c:pt>
                <c:pt idx="19">
                  <c:v>244406</c:v>
                </c:pt>
                <c:pt idx="20">
                  <c:v>307134</c:v>
                </c:pt>
                <c:pt idx="21">
                  <c:v>372185</c:v>
                </c:pt>
                <c:pt idx="22">
                  <c:v>403274</c:v>
                </c:pt>
                <c:pt idx="23">
                  <c:v>459975</c:v>
                </c:pt>
                <c:pt idx="24">
                  <c:v>521713</c:v>
                </c:pt>
                <c:pt idx="25">
                  <c:v>483907</c:v>
                </c:pt>
                <c:pt idx="26">
                  <c:v>600000</c:v>
                </c:pt>
              </c:numCache>
            </c:numRef>
          </c:val>
        </c:ser>
        <c:dLbls>
          <c:showLegendKey val="0"/>
          <c:showVal val="0"/>
          <c:showCatName val="0"/>
          <c:showSerName val="0"/>
          <c:showPercent val="0"/>
          <c:showBubbleSize val="0"/>
        </c:dLbls>
        <c:gapWidth val="10"/>
        <c:axId val="92393856"/>
        <c:axId val="92395392"/>
      </c:barChart>
      <c:catAx>
        <c:axId val="92393856"/>
        <c:scaling>
          <c:orientation val="minMax"/>
        </c:scaling>
        <c:delete val="0"/>
        <c:axPos val="b"/>
        <c:numFmt formatCode="General" sourceLinked="1"/>
        <c:majorTickMark val="none"/>
        <c:minorTickMark val="none"/>
        <c:tickLblPos val="nextTo"/>
        <c:spPr>
          <a:ln w="3175">
            <a:solidFill>
              <a:srgbClr val="000000"/>
            </a:solidFill>
            <a:prstDash val="solid"/>
          </a:ln>
        </c:spPr>
        <c:txPr>
          <a:bodyPr rot="0" vert="horz"/>
          <a:lstStyle/>
          <a:p>
            <a:pPr>
              <a:defRPr sz="1200" b="1" i="0" u="none" strike="noStrike" baseline="0">
                <a:solidFill>
                  <a:schemeClr val="tx2"/>
                </a:solidFill>
                <a:latin typeface="Arial"/>
                <a:ea typeface="Arial"/>
                <a:cs typeface="Arial"/>
              </a:defRPr>
            </a:pPr>
            <a:endParaRPr lang="en-US"/>
          </a:p>
        </c:txPr>
        <c:crossAx val="92395392"/>
        <c:crosses val="autoZero"/>
        <c:auto val="0"/>
        <c:lblAlgn val="ctr"/>
        <c:lblOffset val="100"/>
        <c:tickLblSkip val="5"/>
        <c:tickMarkSkip val="1"/>
        <c:noMultiLvlLbl val="0"/>
      </c:catAx>
      <c:valAx>
        <c:axId val="92395392"/>
        <c:scaling>
          <c:orientation val="minMax"/>
        </c:scaling>
        <c:delete val="1"/>
        <c:axPos val="l"/>
        <c:numFmt formatCode="_(* #,##0_);_(* \(#,##0\);_(* &quot;-&quot;??_);_(@_)" sourceLinked="1"/>
        <c:majorTickMark val="none"/>
        <c:minorTickMark val="none"/>
        <c:tickLblPos val="none"/>
        <c:crossAx val="92393856"/>
        <c:crosses val="autoZero"/>
        <c:crossBetween val="between"/>
      </c:valAx>
      <c:spPr>
        <a:noFill/>
        <a:ln w="12700">
          <a:noFill/>
          <a:prstDash val="solid"/>
        </a:ln>
      </c:spPr>
    </c:plotArea>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4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3/12/2012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3/12/2012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Battery testing and data</a:t>
            </a:r>
            <a:r>
              <a:rPr lang="en-US" baseline="0" dirty="0" smtClean="0"/>
              <a:t> analysis, Battery testing and analysis using MATLAB and Simulink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420153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ftr" sz="quarter" idx="4"/>
          </p:nvPr>
        </p:nvSpPr>
        <p:spPr>
          <a:noFill/>
        </p:spPr>
        <p:txBody>
          <a:bodyPr/>
          <a:lstStyle/>
          <a:p>
            <a:r>
              <a:rPr lang="en-US" smtClean="0"/>
              <a:t>The MathWorks</a:t>
            </a:r>
          </a:p>
        </p:txBody>
      </p:sp>
      <p:sp>
        <p:nvSpPr>
          <p:cNvPr id="30723" name="Rectangle 7"/>
          <p:cNvSpPr>
            <a:spLocks noGrp="1" noChangeArrowheads="1"/>
          </p:cNvSpPr>
          <p:nvPr>
            <p:ph type="sldNum" sz="quarter" idx="5"/>
          </p:nvPr>
        </p:nvSpPr>
        <p:spPr>
          <a:noFill/>
        </p:spPr>
        <p:txBody>
          <a:bodyPr/>
          <a:lstStyle/>
          <a:p>
            <a:fld id="{0D054210-B368-4434-A052-55985E59B1D8}" type="slidenum">
              <a:rPr lang="en-US" smtClean="0"/>
              <a:pPr/>
              <a:t>22</a:t>
            </a:fld>
            <a:endParaRPr lang="en-US" smtClean="0"/>
          </a:p>
        </p:txBody>
      </p:sp>
      <p:sp>
        <p:nvSpPr>
          <p:cNvPr id="30724" name="Rectangle 2"/>
          <p:cNvSpPr txBox="1">
            <a:spLocks noGrp="1" noChangeArrowheads="1"/>
          </p:cNvSpPr>
          <p:nvPr/>
        </p:nvSpPr>
        <p:spPr bwMode="auto">
          <a:xfrm>
            <a:off x="76235" y="0"/>
            <a:ext cx="6629296" cy="456575"/>
          </a:xfrm>
          <a:prstGeom prst="rect">
            <a:avLst/>
          </a:prstGeom>
          <a:noFill/>
          <a:ln w="9525">
            <a:noFill/>
            <a:miter lim="800000"/>
            <a:headEnd/>
            <a:tailEnd/>
          </a:ln>
        </p:spPr>
        <p:txBody>
          <a:bodyPr lIns="91431" tIns="45716" rIns="91431" bIns="45716" anchor="ctr"/>
          <a:lstStyle/>
          <a:p>
            <a:pPr defTabSz="914274"/>
            <a:r>
              <a:rPr lang="en-US" sz="1600" dirty="0">
                <a:latin typeface="Arial" charset="0"/>
              </a:rPr>
              <a:t>Aerospace and Defense Industry Session</a:t>
            </a:r>
          </a:p>
        </p:txBody>
      </p:sp>
      <p:sp>
        <p:nvSpPr>
          <p:cNvPr id="30725" name="Rectangle 6"/>
          <p:cNvSpPr txBox="1">
            <a:spLocks noGrp="1" noChangeArrowheads="1"/>
          </p:cNvSpPr>
          <p:nvPr/>
        </p:nvSpPr>
        <p:spPr bwMode="auto">
          <a:xfrm>
            <a:off x="152469" y="8687425"/>
            <a:ext cx="2971593" cy="456575"/>
          </a:xfrm>
          <a:prstGeom prst="rect">
            <a:avLst/>
          </a:prstGeom>
          <a:noFill/>
          <a:ln w="9525">
            <a:noFill/>
            <a:miter lim="800000"/>
            <a:headEnd/>
            <a:tailEnd/>
          </a:ln>
        </p:spPr>
        <p:txBody>
          <a:bodyPr lIns="91431" tIns="45716" rIns="91431" bIns="45716" anchor="b"/>
          <a:lstStyle/>
          <a:p>
            <a:pPr defTabSz="914274"/>
            <a:r>
              <a:rPr lang="en-US" sz="900" dirty="0">
                <a:latin typeface="Arial" charset="0"/>
              </a:rPr>
              <a:t>2007 Worldwide Kickoff</a:t>
            </a:r>
          </a:p>
        </p:txBody>
      </p:sp>
      <p:sp>
        <p:nvSpPr>
          <p:cNvPr id="30726" name="Rectangle 7"/>
          <p:cNvSpPr txBox="1">
            <a:spLocks noGrp="1" noChangeArrowheads="1"/>
          </p:cNvSpPr>
          <p:nvPr/>
        </p:nvSpPr>
        <p:spPr bwMode="auto">
          <a:xfrm>
            <a:off x="3200297" y="8915713"/>
            <a:ext cx="457407" cy="228287"/>
          </a:xfrm>
          <a:prstGeom prst="rect">
            <a:avLst/>
          </a:prstGeom>
          <a:noFill/>
          <a:ln w="9525">
            <a:noFill/>
            <a:miter lim="800000"/>
            <a:headEnd/>
            <a:tailEnd/>
          </a:ln>
        </p:spPr>
        <p:txBody>
          <a:bodyPr lIns="91431" tIns="45716" rIns="91431" bIns="45716" anchor="b"/>
          <a:lstStyle/>
          <a:p>
            <a:pPr algn="ctr" defTabSz="914274"/>
            <a:fld id="{0EF0DFF1-8C69-4C4C-85B4-30EA90E20F38}" type="slidenum">
              <a:rPr lang="en-US" sz="1200">
                <a:latin typeface="Arial" charset="0"/>
              </a:rPr>
              <a:pPr algn="ctr" defTabSz="914274"/>
              <a:t>22</a:t>
            </a:fld>
            <a:endParaRPr lang="en-US" sz="1200" dirty="0">
              <a:latin typeface="Arial" charset="0"/>
            </a:endParaRPr>
          </a:p>
        </p:txBody>
      </p:sp>
      <p:sp>
        <p:nvSpPr>
          <p:cNvPr id="30727" name="Rectangle 2"/>
          <p:cNvSpPr>
            <a:spLocks noGrp="1" noRot="1" noChangeAspect="1" noChangeArrowheads="1" noTextEdit="1"/>
          </p:cNvSpPr>
          <p:nvPr>
            <p:ph type="sldImg"/>
          </p:nvPr>
        </p:nvSpPr>
        <p:spPr>
          <a:xfrm>
            <a:off x="1219200" y="525463"/>
            <a:ext cx="4419600" cy="3314700"/>
          </a:xfrm>
          <a:ln/>
        </p:spPr>
      </p:sp>
      <p:sp>
        <p:nvSpPr>
          <p:cNvPr id="30728" name="Rectangle 3"/>
          <p:cNvSpPr>
            <a:spLocks noGrp="1" noChangeArrowheads="1"/>
          </p:cNvSpPr>
          <p:nvPr>
            <p:ph type="body" idx="1"/>
          </p:nvPr>
        </p:nvSpPr>
        <p:spPr>
          <a:noFill/>
          <a:ln/>
        </p:spPr>
        <p:txBody>
          <a:bodyPr/>
          <a:lstStyle/>
          <a:p>
            <a:pPr eaLnBrk="1" hangingPunct="1">
              <a:lnSpc>
                <a:spcPct val="80000"/>
              </a:lnSpc>
            </a:pPr>
            <a:endParaRPr lang="en-US" sz="80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drive pattern</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487090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ftr" sz="quarter" idx="4"/>
          </p:nvPr>
        </p:nvSpPr>
        <p:spPr>
          <a:noFill/>
        </p:spPr>
        <p:txBody>
          <a:bodyPr/>
          <a:lstStyle/>
          <a:p>
            <a:r>
              <a:rPr lang="en-US" smtClean="0"/>
              <a:t>The MathWorks</a:t>
            </a:r>
          </a:p>
        </p:txBody>
      </p:sp>
      <p:sp>
        <p:nvSpPr>
          <p:cNvPr id="30723" name="Rectangle 7"/>
          <p:cNvSpPr>
            <a:spLocks noGrp="1" noChangeArrowheads="1"/>
          </p:cNvSpPr>
          <p:nvPr>
            <p:ph type="sldNum" sz="quarter" idx="5"/>
          </p:nvPr>
        </p:nvSpPr>
        <p:spPr>
          <a:noFill/>
        </p:spPr>
        <p:txBody>
          <a:bodyPr/>
          <a:lstStyle/>
          <a:p>
            <a:fld id="{0D054210-B368-4434-A052-55985E59B1D8}" type="slidenum">
              <a:rPr lang="en-US" smtClean="0"/>
              <a:pPr/>
              <a:t>25</a:t>
            </a:fld>
            <a:endParaRPr lang="en-US" smtClean="0"/>
          </a:p>
        </p:txBody>
      </p:sp>
      <p:sp>
        <p:nvSpPr>
          <p:cNvPr id="30724" name="Rectangle 2"/>
          <p:cNvSpPr txBox="1">
            <a:spLocks noGrp="1" noChangeArrowheads="1"/>
          </p:cNvSpPr>
          <p:nvPr/>
        </p:nvSpPr>
        <p:spPr bwMode="auto">
          <a:xfrm>
            <a:off x="76235" y="0"/>
            <a:ext cx="6629296" cy="456575"/>
          </a:xfrm>
          <a:prstGeom prst="rect">
            <a:avLst/>
          </a:prstGeom>
          <a:noFill/>
          <a:ln w="9525">
            <a:noFill/>
            <a:miter lim="800000"/>
            <a:headEnd/>
            <a:tailEnd/>
          </a:ln>
        </p:spPr>
        <p:txBody>
          <a:bodyPr lIns="91431" tIns="45716" rIns="91431" bIns="45716" anchor="ctr"/>
          <a:lstStyle/>
          <a:p>
            <a:pPr defTabSz="914274"/>
            <a:r>
              <a:rPr lang="en-US" sz="1600" dirty="0">
                <a:latin typeface="Arial" charset="0"/>
              </a:rPr>
              <a:t>Aerospace and Defense Industry Session</a:t>
            </a:r>
          </a:p>
        </p:txBody>
      </p:sp>
      <p:sp>
        <p:nvSpPr>
          <p:cNvPr id="30725" name="Rectangle 6"/>
          <p:cNvSpPr txBox="1">
            <a:spLocks noGrp="1" noChangeArrowheads="1"/>
          </p:cNvSpPr>
          <p:nvPr/>
        </p:nvSpPr>
        <p:spPr bwMode="auto">
          <a:xfrm>
            <a:off x="152469" y="8687425"/>
            <a:ext cx="2971593" cy="456575"/>
          </a:xfrm>
          <a:prstGeom prst="rect">
            <a:avLst/>
          </a:prstGeom>
          <a:noFill/>
          <a:ln w="9525">
            <a:noFill/>
            <a:miter lim="800000"/>
            <a:headEnd/>
            <a:tailEnd/>
          </a:ln>
        </p:spPr>
        <p:txBody>
          <a:bodyPr lIns="91431" tIns="45716" rIns="91431" bIns="45716" anchor="b"/>
          <a:lstStyle/>
          <a:p>
            <a:pPr defTabSz="914274"/>
            <a:r>
              <a:rPr lang="en-US" sz="900" dirty="0">
                <a:latin typeface="Arial" charset="0"/>
              </a:rPr>
              <a:t>2007 Worldwide Kickoff</a:t>
            </a:r>
          </a:p>
        </p:txBody>
      </p:sp>
      <p:sp>
        <p:nvSpPr>
          <p:cNvPr id="30726" name="Rectangle 7"/>
          <p:cNvSpPr txBox="1">
            <a:spLocks noGrp="1" noChangeArrowheads="1"/>
          </p:cNvSpPr>
          <p:nvPr/>
        </p:nvSpPr>
        <p:spPr bwMode="auto">
          <a:xfrm>
            <a:off x="3200297" y="8915713"/>
            <a:ext cx="457407" cy="228287"/>
          </a:xfrm>
          <a:prstGeom prst="rect">
            <a:avLst/>
          </a:prstGeom>
          <a:noFill/>
          <a:ln w="9525">
            <a:noFill/>
            <a:miter lim="800000"/>
            <a:headEnd/>
            <a:tailEnd/>
          </a:ln>
        </p:spPr>
        <p:txBody>
          <a:bodyPr lIns="91431" tIns="45716" rIns="91431" bIns="45716" anchor="b"/>
          <a:lstStyle/>
          <a:p>
            <a:pPr algn="ctr" defTabSz="914274"/>
            <a:fld id="{0EF0DFF1-8C69-4C4C-85B4-30EA90E20F38}" type="slidenum">
              <a:rPr lang="en-US" sz="1200">
                <a:latin typeface="Arial" charset="0"/>
              </a:rPr>
              <a:pPr algn="ctr" defTabSz="914274"/>
              <a:t>25</a:t>
            </a:fld>
            <a:endParaRPr lang="en-US" sz="1200" dirty="0">
              <a:latin typeface="Arial" charset="0"/>
            </a:endParaRPr>
          </a:p>
        </p:txBody>
      </p:sp>
      <p:sp>
        <p:nvSpPr>
          <p:cNvPr id="30727" name="Rectangle 2"/>
          <p:cNvSpPr>
            <a:spLocks noGrp="1" noRot="1" noChangeAspect="1" noChangeArrowheads="1" noTextEdit="1"/>
          </p:cNvSpPr>
          <p:nvPr>
            <p:ph type="sldImg"/>
          </p:nvPr>
        </p:nvSpPr>
        <p:spPr>
          <a:xfrm>
            <a:off x="1219200" y="525463"/>
            <a:ext cx="4419600" cy="3314700"/>
          </a:xfrm>
          <a:ln/>
        </p:spPr>
      </p:sp>
      <p:sp>
        <p:nvSpPr>
          <p:cNvPr id="30728" name="Rectangle 3"/>
          <p:cNvSpPr>
            <a:spLocks noGrp="1" noChangeArrowheads="1"/>
          </p:cNvSpPr>
          <p:nvPr>
            <p:ph type="body" idx="1"/>
          </p:nvPr>
        </p:nvSpPr>
        <p:spPr>
          <a:noFill/>
          <a:ln/>
        </p:spPr>
        <p:txBody>
          <a:bodyPr/>
          <a:lstStyle/>
          <a:p>
            <a:pPr eaLnBrk="1" hangingPunct="1">
              <a:lnSpc>
                <a:spcPct val="80000"/>
              </a:lnSpc>
            </a:pPr>
            <a:endParaRPr lang="en-US" sz="80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ABE29006-F777-402F-9E31-77EFE50532A0}" type="slidenum">
              <a:rPr lang="en-US" altLang="en-US" smtClean="0"/>
              <a:pPr/>
              <a:t>26</a:t>
            </a:fld>
            <a:endParaRPr lang="en-US" altLang="en-US" smtClean="0"/>
          </a:p>
        </p:txBody>
      </p:sp>
      <p:sp>
        <p:nvSpPr>
          <p:cNvPr id="128003" name="Rectangle 2"/>
          <p:cNvSpPr>
            <a:spLocks noGrp="1" noRot="1" noChangeAspect="1" noChangeArrowheads="1" noTextEdit="1"/>
          </p:cNvSpPr>
          <p:nvPr>
            <p:ph type="sldImg"/>
          </p:nvPr>
        </p:nvSpPr>
        <p:spPr>
          <a:xfrm>
            <a:off x="1144588" y="684213"/>
            <a:ext cx="4572000" cy="3430587"/>
          </a:xfrm>
          <a:ln/>
        </p:spPr>
      </p:sp>
      <p:sp>
        <p:nvSpPr>
          <p:cNvPr id="128004" name="Rectangle 3"/>
          <p:cNvSpPr>
            <a:spLocks noGrp="1" noChangeArrowheads="1"/>
          </p:cNvSpPr>
          <p:nvPr>
            <p:ph type="body" idx="1"/>
          </p:nvPr>
        </p:nvSpPr>
        <p:spPr>
          <a:noFill/>
          <a:ln/>
        </p:spPr>
        <p:txBody>
          <a:bodyPr/>
          <a:lstStyle/>
          <a:p>
            <a:pPr eaLnBrk="1" hangingPunct="1">
              <a:lnSpc>
                <a:spcPct val="80000"/>
              </a:lnSpc>
            </a:pPr>
            <a:r>
              <a:rPr lang="en-US" sz="800" dirty="0" smtClean="0"/>
              <a:t>&lt;Transition&gt;</a:t>
            </a:r>
          </a:p>
          <a:p>
            <a:pPr eaLnBrk="1" hangingPunct="1">
              <a:lnSpc>
                <a:spcPct val="80000"/>
              </a:lnSpc>
            </a:pPr>
            <a:r>
              <a:rPr lang="en-US" sz="800" dirty="0" smtClean="0"/>
              <a:t>Now I’d like to drill down deeper into MATLAB’s capabilities for connecting to test equipment.   …</a:t>
            </a:r>
          </a:p>
          <a:p>
            <a:pPr eaLnBrk="1" hangingPunct="1">
              <a:lnSpc>
                <a:spcPct val="80000"/>
              </a:lnSpc>
            </a:pPr>
            <a:endParaRPr lang="en-US" sz="800" dirty="0" smtClean="0"/>
          </a:p>
          <a:p>
            <a:pPr eaLnBrk="1" hangingPunct="1">
              <a:lnSpc>
                <a:spcPct val="80000"/>
              </a:lnSpc>
            </a:pPr>
            <a:endParaRPr lang="en-US" sz="800" dirty="0" smtClean="0"/>
          </a:p>
          <a:p>
            <a:pPr eaLnBrk="1" hangingPunct="1">
              <a:lnSpc>
                <a:spcPct val="80000"/>
              </a:lnSpc>
            </a:pPr>
            <a:endParaRPr lang="en-US" sz="800" dirty="0" smtClean="0"/>
          </a:p>
          <a:p>
            <a:pPr eaLnBrk="1" hangingPunct="1">
              <a:lnSpc>
                <a:spcPct val="80000"/>
              </a:lnSpc>
            </a:pPr>
            <a:r>
              <a:rPr lang="en-US" sz="800" dirty="0" smtClean="0"/>
              <a:t>NOTE: Intro Toolboxes here.</a:t>
            </a:r>
          </a:p>
          <a:p>
            <a:pPr eaLnBrk="1" hangingPunct="1">
              <a:lnSpc>
                <a:spcPct val="80000"/>
              </a:lnSpc>
            </a:pPr>
            <a:endParaRPr lang="en-US" sz="800" dirty="0" smtClean="0"/>
          </a:p>
          <a:p>
            <a:pPr eaLnBrk="1" hangingPunct="1">
              <a:lnSpc>
                <a:spcPct val="80000"/>
              </a:lnSpc>
            </a:pPr>
            <a:r>
              <a:rPr lang="en-US" sz="800" dirty="0" smtClean="0"/>
              <a:t>One of the key takeaways from this seminar is that there are ways to connect MATLAB to your hardware, with most of the common ones being supported directly by one of our three Test and Measurement Toolboxes.  For those who may not be familiar with the concept of toolboxes, let me briefly describe their purpose.  MATLAB is well known for it capabilities in </a:t>
            </a:r>
            <a:r>
              <a:rPr lang="en-US" sz="800" dirty="0" err="1" smtClean="0"/>
              <a:t>numerics</a:t>
            </a:r>
            <a:r>
              <a:rPr lang="en-US" sz="800" dirty="0" smtClean="0"/>
              <a:t>, analysis, visualization, and algorithm development.  However, additional tools and functions that extend these core capabilities can be provided through packages called toolboxes.  MATLAB’s open architecture gives it the natural ability to connect to hardware through means that I will soon describe.  However, the Test and Measurement Toolboxes extends this ability to make access easier to common hardware devices in three major categories: </a:t>
            </a:r>
            <a:r>
              <a:rPr lang="en-US" sz="800" i="1" dirty="0" smtClean="0"/>
              <a:t>plug-in data acquisition boards, image capture devices, and electronic and scientific instrumentation.</a:t>
            </a:r>
            <a:endParaRPr lang="en-US" sz="800" dirty="0" smtClean="0"/>
          </a:p>
          <a:p>
            <a:pPr eaLnBrk="1" hangingPunct="1">
              <a:lnSpc>
                <a:spcPct val="80000"/>
              </a:lnSpc>
            </a:pPr>
            <a:endParaRPr lang="en-US" sz="800" dirty="0" smtClean="0"/>
          </a:p>
          <a:p>
            <a:pPr eaLnBrk="1" hangingPunct="1">
              <a:lnSpc>
                <a:spcPct val="80000"/>
              </a:lnSpc>
            </a:pPr>
            <a:r>
              <a:rPr lang="en-US" sz="800" i="1" dirty="0" smtClean="0"/>
              <a:t>Plug-in data acquisition boards</a:t>
            </a:r>
          </a:p>
          <a:p>
            <a:pPr eaLnBrk="1" hangingPunct="1">
              <a:lnSpc>
                <a:spcPct val="80000"/>
              </a:lnSpc>
            </a:pPr>
            <a:r>
              <a:rPr lang="en-US" sz="800" dirty="0" smtClean="0"/>
              <a:t>With Data Acquisition Toolbox, we provide connectivity with general-purpose boards which perform analog to digital and digital to analog conversions, along with direct digital input/output communication.  </a:t>
            </a:r>
          </a:p>
          <a:p>
            <a:pPr eaLnBrk="1" hangingPunct="1">
              <a:lnSpc>
                <a:spcPct val="80000"/>
              </a:lnSpc>
            </a:pPr>
            <a:endParaRPr lang="en-US" sz="800" dirty="0" smtClean="0"/>
          </a:p>
          <a:p>
            <a:pPr eaLnBrk="1" hangingPunct="1">
              <a:lnSpc>
                <a:spcPct val="80000"/>
              </a:lnSpc>
            </a:pPr>
            <a:r>
              <a:rPr lang="en-US" sz="800" i="1" dirty="0" smtClean="0"/>
              <a:t>Image capture devices</a:t>
            </a:r>
          </a:p>
          <a:p>
            <a:pPr eaLnBrk="1" hangingPunct="1">
              <a:lnSpc>
                <a:spcPct val="80000"/>
              </a:lnSpc>
            </a:pPr>
            <a:r>
              <a:rPr lang="en-US" sz="800" dirty="0" smtClean="0"/>
              <a:t>The Image Acquisition Toolbox is how MATLAB sees the world.  It provides connectivity for a wide range of consumer and scientific-quality devices used to capture video to a computer. Examples include Web cameras and scientific cameras, as shown here.</a:t>
            </a:r>
          </a:p>
          <a:p>
            <a:pPr eaLnBrk="1" hangingPunct="1">
              <a:lnSpc>
                <a:spcPct val="80000"/>
              </a:lnSpc>
            </a:pPr>
            <a:endParaRPr lang="en-US" sz="800" i="1" dirty="0" smtClean="0"/>
          </a:p>
          <a:p>
            <a:pPr eaLnBrk="1" hangingPunct="1">
              <a:lnSpc>
                <a:spcPct val="80000"/>
              </a:lnSpc>
            </a:pPr>
            <a:r>
              <a:rPr lang="en-US" sz="800" i="1" dirty="0" smtClean="0"/>
              <a:t>Electronic and scientific instrumentation</a:t>
            </a:r>
          </a:p>
          <a:p>
            <a:pPr eaLnBrk="1" hangingPunct="1">
              <a:lnSpc>
                <a:spcPct val="80000"/>
              </a:lnSpc>
            </a:pPr>
            <a:r>
              <a:rPr lang="en-US" sz="800" dirty="0" smtClean="0"/>
              <a:t>The Instrument Control Toolbox is the toolbox responsible for providing communication with stand-alone instruments such as digital oscilloscopes, function generators, power supplies, and network analyzers.  Since the communication is through a standard interface, like GPIB, serial, or Ethernet, this solution enables you to connect to any device which uses a supported interface.</a:t>
            </a:r>
          </a:p>
          <a:p>
            <a:pPr eaLnBrk="1" hangingPunct="1">
              <a:lnSpc>
                <a:spcPct val="80000"/>
              </a:lnSpc>
              <a:buFontTx/>
              <a:buChar char="•"/>
            </a:pPr>
            <a:endParaRPr lang="en-US" sz="800" i="1" dirty="0" smtClean="0"/>
          </a:p>
          <a:p>
            <a:pPr eaLnBrk="1" hangingPunct="1">
              <a:lnSpc>
                <a:spcPct val="80000"/>
              </a:lnSpc>
            </a:pPr>
            <a:r>
              <a:rPr lang="en-US" sz="800" i="1" dirty="0" smtClean="0"/>
              <a:t>Everything else that doesn’t fit neatly into these categories</a:t>
            </a:r>
          </a:p>
          <a:p>
            <a:pPr eaLnBrk="1" hangingPunct="1">
              <a:lnSpc>
                <a:spcPct val="80000"/>
              </a:lnSpc>
            </a:pPr>
            <a:r>
              <a:rPr lang="en-US" sz="800" dirty="0" smtClean="0"/>
              <a:t>And what about the devices that aren’t supported by these three toolboxes? As I said at the beginning of this slide, MATLAB’s open architecture gives it the innate ability to connect to hardware.  Let’s say that you might need to communicate with things like a proprietary data acquisition system, or maybe an airplane’s 1553 network, or maybe a boutique plug-in card.  The many external hooks found in MATLAB can be used to access devices like these.  Examples of these hooks are ActiveX, COM, and Windows drivers.  Not to mention popular programming languages such as C, FORTRAN, and Java.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7E8C2595-1C22-45BC-88D6-B2CD9B1FB102}" type="slidenum">
              <a:rPr lang="en-US" altLang="en-US" smtClean="0"/>
              <a:pPr/>
              <a:t>27</a:t>
            </a:fld>
            <a:endParaRPr lang="en-US" altLang="en-US"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lnSpc>
                <a:spcPct val="80000"/>
              </a:lnSpc>
            </a:pPr>
            <a:r>
              <a:rPr lang="en-US" sz="1000" dirty="0" smtClean="0"/>
              <a:t>Now that I have shared some of the key features of the three toolboxes, let’s take a more detailed look at them.  </a:t>
            </a:r>
          </a:p>
          <a:p>
            <a:pPr eaLnBrk="1" hangingPunct="1">
              <a:lnSpc>
                <a:spcPct val="80000"/>
              </a:lnSpc>
            </a:pPr>
            <a:endParaRPr lang="en-US" sz="1000" dirty="0" smtClean="0"/>
          </a:p>
          <a:p>
            <a:pPr eaLnBrk="1" hangingPunct="1">
              <a:lnSpc>
                <a:spcPct val="80000"/>
              </a:lnSpc>
            </a:pPr>
            <a:r>
              <a:rPr lang="en-US" sz="1000" dirty="0" smtClean="0"/>
              <a:t>The Data Acquisition Toolbox provides a complete set of tools for handling analog input and output, and also digital I/O data for a variety of PC-compatible data acquisition hardware. The toolbox enables you to easily configure your hardware devices, read in single-shot or continuous streams of data for analysis, and send out data all from the MATLAB environment.  There is also the ability to easily customize your acquisitions, access the built-in features of your hardware devices, and incorporate the analysis and visualization features of MATLAB and other related toolboxes.</a:t>
            </a:r>
            <a:br>
              <a:rPr lang="en-US" sz="1000" dirty="0" smtClean="0"/>
            </a:br>
            <a:r>
              <a:rPr lang="en-US" sz="1000" dirty="0" smtClean="0"/>
              <a:t> </a:t>
            </a:r>
          </a:p>
          <a:p>
            <a:pPr eaLnBrk="1" hangingPunct="1">
              <a:lnSpc>
                <a:spcPct val="80000"/>
              </a:lnSpc>
            </a:pPr>
            <a:r>
              <a:rPr lang="en-US" sz="1000" dirty="0" smtClean="0"/>
              <a:t>In addition there is a  built-in oscilloscope in which you can incorporate custom MATLAB algorithms.</a:t>
            </a:r>
          </a:p>
          <a:p>
            <a:pPr eaLnBrk="1" hangingPunct="1">
              <a:lnSpc>
                <a:spcPct val="80000"/>
              </a:lnSpc>
            </a:pPr>
            <a:endParaRPr lang="en-US" sz="1000" dirty="0" smtClean="0"/>
          </a:p>
          <a:p>
            <a:pPr eaLnBrk="1" hangingPunct="1">
              <a:lnSpc>
                <a:spcPct val="80000"/>
              </a:lnSpc>
            </a:pPr>
            <a:r>
              <a:rPr lang="en-US" sz="1000" dirty="0" smtClean="0"/>
              <a:t>Now let’s look at the hardware supported by this toolbox…</a:t>
            </a:r>
          </a:p>
          <a:p>
            <a:pPr eaLnBrk="1" hangingPunct="1">
              <a:lnSpc>
                <a:spcPct val="80000"/>
              </a:lnSpc>
            </a:pPr>
            <a:endParaRPr lang="en-US" sz="1000" i="1" dirty="0" smtClean="0"/>
          </a:p>
          <a:p>
            <a:pPr eaLnBrk="1" hangingPunct="1">
              <a:lnSpc>
                <a:spcPct val="80000"/>
              </a:lnSpc>
            </a:pPr>
            <a:endParaRPr lang="en-US" sz="1000" i="1" dirty="0" smtClean="0"/>
          </a:p>
          <a:p>
            <a:pPr eaLnBrk="1" hangingPunct="1">
              <a:lnSpc>
                <a:spcPct val="80000"/>
              </a:lnSpc>
            </a:pPr>
            <a:r>
              <a:rPr lang="en-US" sz="1000" i="1" dirty="0" smtClean="0"/>
              <a:t>Key Features</a:t>
            </a:r>
          </a:p>
          <a:p>
            <a:pPr eaLnBrk="1" hangingPunct="1">
              <a:lnSpc>
                <a:spcPct val="80000"/>
              </a:lnSpc>
              <a:buFontTx/>
              <a:buChar char="•"/>
            </a:pPr>
            <a:r>
              <a:rPr lang="en-US" sz="1000" i="1" dirty="0" smtClean="0"/>
              <a:t>Interfaces for industry-standard data acquisition devices </a:t>
            </a:r>
          </a:p>
          <a:p>
            <a:pPr eaLnBrk="1" hangingPunct="1">
              <a:lnSpc>
                <a:spcPct val="80000"/>
              </a:lnSpc>
              <a:buFontTx/>
              <a:buChar char="•"/>
            </a:pPr>
            <a:r>
              <a:rPr lang="en-US" sz="1000" i="1" dirty="0" smtClean="0"/>
              <a:t>Access to live, measured data directly from MATLAB </a:t>
            </a:r>
          </a:p>
          <a:p>
            <a:pPr eaLnBrk="1" hangingPunct="1">
              <a:lnSpc>
                <a:spcPct val="80000"/>
              </a:lnSpc>
              <a:buFontTx/>
              <a:buChar char="•"/>
            </a:pPr>
            <a:r>
              <a:rPr lang="en-US" sz="1000" i="1" dirty="0" smtClean="0"/>
              <a:t>Single integrated environment for data acquisition, analysis, and visualization </a:t>
            </a:r>
          </a:p>
          <a:p>
            <a:pPr eaLnBrk="1" hangingPunct="1">
              <a:lnSpc>
                <a:spcPct val="80000"/>
              </a:lnSpc>
              <a:buFontTx/>
              <a:buChar char="•"/>
            </a:pPr>
            <a:r>
              <a:rPr lang="en-US" sz="1000" i="1" dirty="0" smtClean="0"/>
              <a:t>Analog input, analog output, and digital I/O </a:t>
            </a:r>
          </a:p>
          <a:p>
            <a:pPr eaLnBrk="1" hangingPunct="1">
              <a:lnSpc>
                <a:spcPct val="80000"/>
              </a:lnSpc>
              <a:buFontTx/>
              <a:buChar char="•"/>
            </a:pPr>
            <a:r>
              <a:rPr lang="en-US" sz="1000" i="1" dirty="0" err="1" smtClean="0"/>
              <a:t>SoftScope</a:t>
            </a:r>
            <a:r>
              <a:rPr lang="en-US" sz="1000" i="1" dirty="0" smtClean="0"/>
              <a:t> software oscilloscope for streaming data into a graphical display </a:t>
            </a:r>
          </a:p>
          <a:p>
            <a:pPr eaLnBrk="1" hangingPunct="1">
              <a:lnSpc>
                <a:spcPct val="80000"/>
              </a:lnSpc>
              <a:buFontTx/>
              <a:buChar char="•"/>
            </a:pPr>
            <a:r>
              <a:rPr lang="en-US" sz="1000" i="1" dirty="0" smtClean="0"/>
              <a:t>Direct interface to supported board features, such as single-channel and multichannel acquisitions and single-point and buffered analog I/O </a:t>
            </a:r>
          </a:p>
          <a:p>
            <a:pPr eaLnBrk="1" hangingPunct="1">
              <a:lnSpc>
                <a:spcPct val="80000"/>
              </a:lnSpc>
              <a:buFontTx/>
              <a:buChar char="•"/>
            </a:pPr>
            <a:r>
              <a:rPr lang="en-US" sz="1000" i="1" dirty="0" smtClean="0"/>
              <a:t>Hardware and software triggers </a:t>
            </a:r>
          </a:p>
          <a:p>
            <a:pPr eaLnBrk="1" hangingPunct="1">
              <a:lnSpc>
                <a:spcPct val="80000"/>
              </a:lnSpc>
              <a:buFontTx/>
              <a:buChar char="•"/>
            </a:pPr>
            <a:r>
              <a:rPr lang="en-US" sz="1000" i="1" dirty="0" smtClean="0"/>
              <a:t>Adaptor kit for creating custom interfaces to unsupported hardware </a:t>
            </a:r>
          </a:p>
          <a:p>
            <a:pPr eaLnBrk="1" hangingPunct="1">
              <a:lnSpc>
                <a:spcPct val="80000"/>
              </a:lnSpc>
              <a:buFontTx/>
              <a:buChar char="•"/>
            </a:pPr>
            <a:endParaRPr lang="en-US" sz="1000" i="1"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30D96F06-69D2-4D62-ADC1-1D8D2E5EA012}" type="slidenum">
              <a:rPr lang="en-US" smtClean="0"/>
              <a:pPr/>
              <a:t>28</a:t>
            </a:fld>
            <a:endParaRPr lang="en-US" smtClean="0"/>
          </a:p>
        </p:txBody>
      </p:sp>
      <p:sp>
        <p:nvSpPr>
          <p:cNvPr id="30723" name="Rectangle 2"/>
          <p:cNvSpPr>
            <a:spLocks noGrp="1" noRot="1" noChangeAspect="1" noChangeArrowheads="1" noTextEdit="1"/>
          </p:cNvSpPr>
          <p:nvPr>
            <p:ph type="sldImg"/>
          </p:nvPr>
        </p:nvSpPr>
        <p:spPr>
          <a:xfrm>
            <a:off x="1153391" y="686426"/>
            <a:ext cx="4557453" cy="3429000"/>
          </a:xfrm>
          <a:ln/>
        </p:spPr>
      </p:sp>
      <p:sp>
        <p:nvSpPr>
          <p:cNvPr id="30724" name="Rectangle 3"/>
          <p:cNvSpPr>
            <a:spLocks noGrp="1" noChangeArrowheads="1"/>
          </p:cNvSpPr>
          <p:nvPr>
            <p:ph type="body" idx="1"/>
          </p:nvPr>
        </p:nvSpPr>
        <p:spPr>
          <a:xfrm>
            <a:off x="914401" y="4343401"/>
            <a:ext cx="5029200" cy="4114800"/>
          </a:xfrm>
          <a:noFill/>
          <a:ln/>
        </p:spPr>
        <p:txBody>
          <a:bodyPr/>
          <a:lstStyle/>
          <a:p>
            <a:r>
              <a:rPr lang="en-US" dirty="0" smtClean="0"/>
              <a:t>Why is it useful?</a:t>
            </a:r>
          </a:p>
          <a:p>
            <a:pPr marL="171438" indent="-171438">
              <a:buFont typeface="Arial" pitchFamily="34" charset="0"/>
              <a:buChar char="•"/>
            </a:pPr>
            <a:endParaRPr lang="en-US" dirty="0" smtClean="0"/>
          </a:p>
          <a:p>
            <a:pPr marL="682576" lvl="1" indent="-284142">
              <a:lnSpc>
                <a:spcPct val="90000"/>
              </a:lnSpc>
              <a:spcBef>
                <a:spcPct val="20000"/>
              </a:spcBef>
              <a:buClr>
                <a:schemeClr val="tx2"/>
              </a:buClr>
              <a:buSzPct val="75000"/>
              <a:buFont typeface="Times" pitchFamily="18" charset="0"/>
              <a:buChar char="–"/>
              <a:defRPr/>
            </a:pPr>
            <a:r>
              <a:rPr lang="en-US" sz="2000" dirty="0">
                <a:latin typeface="Arial" pitchFamily="34" charset="0"/>
                <a:cs typeface="Arial" pitchFamily="34" charset="0"/>
              </a:rPr>
              <a:t>To enable researchers, scientists and test engineers to control and acquire data from data acquisition devices</a:t>
            </a:r>
          </a:p>
          <a:p>
            <a:pPr marL="682576" lvl="1" indent="-284142">
              <a:lnSpc>
                <a:spcPct val="90000"/>
              </a:lnSpc>
              <a:spcBef>
                <a:spcPct val="20000"/>
              </a:spcBef>
              <a:buClr>
                <a:schemeClr val="tx2"/>
              </a:buClr>
              <a:buSzPct val="75000"/>
              <a:buFont typeface="Times" pitchFamily="18" charset="0"/>
              <a:buChar char="–"/>
              <a:defRPr/>
            </a:pPr>
            <a:r>
              <a:rPr lang="en-US" sz="2000" dirty="0">
                <a:latin typeface="Arial" pitchFamily="34" charset="0"/>
                <a:cs typeface="Arial" pitchFamily="34" charset="0"/>
              </a:rPr>
              <a:t>To enable live analysis of measured data and automation of repetitive testing tasks</a:t>
            </a:r>
          </a:p>
          <a:p>
            <a:pPr marL="284142" indent="-284142">
              <a:lnSpc>
                <a:spcPct val="90000"/>
              </a:lnSpc>
              <a:spcBef>
                <a:spcPct val="20000"/>
              </a:spcBef>
              <a:buClr>
                <a:schemeClr val="tx2"/>
              </a:buClr>
              <a:buSzPct val="75000"/>
              <a:buFont typeface="Wingdings" charset="2"/>
              <a:buChar char="§"/>
              <a:defRPr/>
            </a:pPr>
            <a:r>
              <a:rPr lang="en-US" sz="2000" dirty="0">
                <a:latin typeface="Arial" pitchFamily="34" charset="0"/>
                <a:cs typeface="Arial" pitchFamily="34" charset="0"/>
              </a:rPr>
              <a:t>Who can use it?</a:t>
            </a:r>
          </a:p>
          <a:p>
            <a:pPr marL="682576" lvl="1" indent="-284142">
              <a:lnSpc>
                <a:spcPct val="90000"/>
              </a:lnSpc>
              <a:spcBef>
                <a:spcPct val="20000"/>
              </a:spcBef>
              <a:buClr>
                <a:schemeClr val="tx2"/>
              </a:buClr>
              <a:buSzPct val="75000"/>
              <a:buFont typeface="Times" pitchFamily="18" charset="0"/>
              <a:buChar char="–"/>
              <a:defRPr/>
            </a:pPr>
            <a:r>
              <a:rPr lang="en-US" sz="2000" dirty="0">
                <a:latin typeface="Arial" pitchFamily="34" charset="0"/>
                <a:cs typeface="Arial" pitchFamily="34" charset="0"/>
              </a:rPr>
              <a:t>MATLAB and Simulink users in all industries</a:t>
            </a:r>
          </a:p>
          <a:p>
            <a:pPr marL="682576" lvl="1" indent="-284142">
              <a:lnSpc>
                <a:spcPct val="90000"/>
              </a:lnSpc>
              <a:spcBef>
                <a:spcPct val="20000"/>
              </a:spcBef>
              <a:buClr>
                <a:schemeClr val="tx2"/>
              </a:buClr>
              <a:buSzPct val="75000"/>
              <a:buFont typeface="Times" pitchFamily="18" charset="0"/>
              <a:buChar char="–"/>
              <a:defRPr/>
            </a:pP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B5508D29-4CFE-4981-8BEE-E15F707E4F10}" type="slidenum">
              <a:rPr lang="en-US" altLang="en-US" smtClean="0"/>
              <a:pPr/>
              <a:t>29</a:t>
            </a:fld>
            <a:endParaRPr lang="en-US" altLang="en-US" smtClean="0"/>
          </a:p>
        </p:txBody>
      </p:sp>
      <p:sp>
        <p:nvSpPr>
          <p:cNvPr id="142339" name="Rectangle 2"/>
          <p:cNvSpPr>
            <a:spLocks noGrp="1" noRot="1" noChangeAspect="1" noChangeArrowheads="1" noTextEdit="1"/>
          </p:cNvSpPr>
          <p:nvPr>
            <p:ph type="sldImg"/>
          </p:nvPr>
        </p:nvSpPr>
        <p:spPr>
          <a:xfrm>
            <a:off x="1143000" y="682625"/>
            <a:ext cx="4573588" cy="3432175"/>
          </a:xfrm>
          <a:ln/>
        </p:spPr>
      </p:sp>
      <p:sp>
        <p:nvSpPr>
          <p:cNvPr id="142340" name="Rectangle 3"/>
          <p:cNvSpPr>
            <a:spLocks noGrp="1" noChangeArrowheads="1"/>
          </p:cNvSpPr>
          <p:nvPr>
            <p:ph type="body" idx="1"/>
          </p:nvPr>
        </p:nvSpPr>
        <p:spPr>
          <a:xfrm>
            <a:off x="915646" y="4346020"/>
            <a:ext cx="5026708" cy="4114565"/>
          </a:xfrm>
          <a:noFill/>
          <a:ln/>
        </p:spPr>
        <p:txBody>
          <a:bodyPr/>
          <a:lstStyle/>
          <a:p>
            <a:pPr eaLnBrk="1" hangingPunct="1"/>
            <a:r>
              <a:rPr lang="en-US" sz="900" dirty="0" smtClean="0"/>
              <a:t>(</a:t>
            </a:r>
            <a:r>
              <a:rPr lang="en-US" sz="900" i="1" dirty="0" smtClean="0"/>
              <a:t>Not much to say here.  I emphasize that the interface to all of this hardware is the same.  I like to mention the sound card and parallel port– you can prototype in your office with your sound card, take the same code to your lab to run on your real hardware.  Or, with these two, you have the world’s cheapest T&amp;M hardware setup! Make sure you mention that a full list of support cards for each vender is available on the Data </a:t>
            </a:r>
            <a:r>
              <a:rPr lang="en-US" sz="900" i="1" dirty="0" err="1" smtClean="0"/>
              <a:t>Acquistion</a:t>
            </a:r>
            <a:r>
              <a:rPr lang="en-US" sz="900" i="1" dirty="0" smtClean="0"/>
              <a:t> Toolboxes product page.</a:t>
            </a:r>
            <a:r>
              <a:rPr lang="en-US" sz="900" dirty="0" smtClean="0"/>
              <a:t>)</a:t>
            </a:r>
          </a:p>
          <a:p>
            <a:pPr eaLnBrk="1" hangingPunct="1"/>
            <a:endParaRPr lang="en-US" sz="900" dirty="0" smtClean="0"/>
          </a:p>
          <a:p>
            <a:pPr eaLnBrk="1" hangingPunct="1"/>
            <a:r>
              <a:rPr lang="en-US" sz="900" i="1" dirty="0" smtClean="0"/>
              <a:t>F</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702729D0-4DAB-49C4-BEE5-6D57A1605A0E}" type="slidenum">
              <a:rPr lang="en-US" altLang="en-US" smtClean="0"/>
              <a:pPr/>
              <a:t>30</a:t>
            </a:fld>
            <a:endParaRPr lang="en-US" altLang="en-US"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pPr eaLnBrk="1" hangingPunct="1">
              <a:lnSpc>
                <a:spcPct val="80000"/>
              </a:lnSpc>
            </a:pPr>
            <a:r>
              <a:rPr lang="en-US" sz="1000" dirty="0" smtClean="0"/>
              <a:t>Now that I have shared some of the key features of the three toolboxes, let’s take a more detailed look at them.  </a:t>
            </a:r>
          </a:p>
          <a:p>
            <a:pPr eaLnBrk="1" hangingPunct="1">
              <a:lnSpc>
                <a:spcPct val="80000"/>
              </a:lnSpc>
            </a:pPr>
            <a:endParaRPr lang="en-US" sz="1000" dirty="0" smtClean="0"/>
          </a:p>
          <a:p>
            <a:pPr eaLnBrk="1" hangingPunct="1">
              <a:lnSpc>
                <a:spcPct val="80000"/>
              </a:lnSpc>
            </a:pPr>
            <a:r>
              <a:rPr lang="en-US" sz="1000" dirty="0" smtClean="0"/>
              <a:t>The Data Acquisition Toolbox provides a complete set of tools for handling analog input and output, and also digital I/O data for a variety of PC-compatible data acquisition hardware. The toolbox enables you to easily configure your hardware devices, read in single-shot or continuous streams of data for analysis, and send out data all from the MATLAB environment.  There is also the ability to easily customize your acquisitions, access the built-in features of your hardware devices, and incorporate the analysis and visualization features of MATLAB and other related toolboxes.</a:t>
            </a:r>
            <a:br>
              <a:rPr lang="en-US" sz="1000" dirty="0" smtClean="0"/>
            </a:br>
            <a:r>
              <a:rPr lang="en-US" sz="1000" dirty="0" smtClean="0"/>
              <a:t> </a:t>
            </a:r>
          </a:p>
          <a:p>
            <a:pPr eaLnBrk="1" hangingPunct="1">
              <a:lnSpc>
                <a:spcPct val="80000"/>
              </a:lnSpc>
            </a:pPr>
            <a:r>
              <a:rPr lang="en-US" sz="1000" dirty="0" smtClean="0"/>
              <a:t>In addition there is a  built-in oscilloscope in which you can incorporate custom MATLAB algorithms.</a:t>
            </a:r>
          </a:p>
          <a:p>
            <a:pPr eaLnBrk="1" hangingPunct="1">
              <a:lnSpc>
                <a:spcPct val="80000"/>
              </a:lnSpc>
            </a:pPr>
            <a:endParaRPr lang="en-US" sz="1000" dirty="0" smtClean="0"/>
          </a:p>
          <a:p>
            <a:pPr eaLnBrk="1" hangingPunct="1">
              <a:lnSpc>
                <a:spcPct val="80000"/>
              </a:lnSpc>
            </a:pPr>
            <a:r>
              <a:rPr lang="en-US" sz="1000" dirty="0" smtClean="0"/>
              <a:t>Now let’s look at the hardware supported by this toolbox…</a:t>
            </a:r>
          </a:p>
          <a:p>
            <a:pPr eaLnBrk="1" hangingPunct="1">
              <a:lnSpc>
                <a:spcPct val="80000"/>
              </a:lnSpc>
            </a:pPr>
            <a:endParaRPr lang="en-US" sz="1000" i="1" dirty="0" smtClean="0"/>
          </a:p>
          <a:p>
            <a:pPr eaLnBrk="1" hangingPunct="1">
              <a:lnSpc>
                <a:spcPct val="80000"/>
              </a:lnSpc>
            </a:pPr>
            <a:endParaRPr lang="en-US" sz="1000" i="1" dirty="0" smtClean="0"/>
          </a:p>
          <a:p>
            <a:pPr eaLnBrk="1" hangingPunct="1">
              <a:lnSpc>
                <a:spcPct val="80000"/>
              </a:lnSpc>
            </a:pPr>
            <a:r>
              <a:rPr lang="en-US" sz="1000" i="1" dirty="0" smtClean="0"/>
              <a:t>Key Features</a:t>
            </a:r>
          </a:p>
          <a:p>
            <a:pPr eaLnBrk="1" hangingPunct="1">
              <a:lnSpc>
                <a:spcPct val="80000"/>
              </a:lnSpc>
              <a:buFontTx/>
              <a:buChar char="•"/>
            </a:pPr>
            <a:r>
              <a:rPr lang="en-US" sz="1000" i="1" dirty="0" smtClean="0"/>
              <a:t>Interfaces for industry-standard data acquisition devices </a:t>
            </a:r>
          </a:p>
          <a:p>
            <a:pPr eaLnBrk="1" hangingPunct="1">
              <a:lnSpc>
                <a:spcPct val="80000"/>
              </a:lnSpc>
              <a:buFontTx/>
              <a:buChar char="•"/>
            </a:pPr>
            <a:r>
              <a:rPr lang="en-US" sz="1000" i="1" dirty="0" smtClean="0"/>
              <a:t>Access to live, measured data directly from MATLAB </a:t>
            </a:r>
          </a:p>
          <a:p>
            <a:pPr eaLnBrk="1" hangingPunct="1">
              <a:lnSpc>
                <a:spcPct val="80000"/>
              </a:lnSpc>
              <a:buFontTx/>
              <a:buChar char="•"/>
            </a:pPr>
            <a:r>
              <a:rPr lang="en-US" sz="1000" i="1" dirty="0" smtClean="0"/>
              <a:t>Single integrated environment for data acquisition, analysis, and visualization </a:t>
            </a:r>
          </a:p>
          <a:p>
            <a:pPr eaLnBrk="1" hangingPunct="1">
              <a:lnSpc>
                <a:spcPct val="80000"/>
              </a:lnSpc>
              <a:buFontTx/>
              <a:buChar char="•"/>
            </a:pPr>
            <a:r>
              <a:rPr lang="en-US" sz="1000" i="1" dirty="0" smtClean="0"/>
              <a:t>Analog input, analog output, and digital I/O </a:t>
            </a:r>
          </a:p>
          <a:p>
            <a:pPr eaLnBrk="1" hangingPunct="1">
              <a:lnSpc>
                <a:spcPct val="80000"/>
              </a:lnSpc>
              <a:buFontTx/>
              <a:buChar char="•"/>
            </a:pPr>
            <a:r>
              <a:rPr lang="en-US" sz="1000" i="1" dirty="0" err="1" smtClean="0"/>
              <a:t>SoftScope</a:t>
            </a:r>
            <a:r>
              <a:rPr lang="en-US" sz="1000" i="1" dirty="0" smtClean="0"/>
              <a:t> software oscilloscope for streaming data into a graphical display </a:t>
            </a:r>
          </a:p>
          <a:p>
            <a:pPr eaLnBrk="1" hangingPunct="1">
              <a:lnSpc>
                <a:spcPct val="80000"/>
              </a:lnSpc>
              <a:buFontTx/>
              <a:buChar char="•"/>
            </a:pPr>
            <a:r>
              <a:rPr lang="en-US" sz="1000" i="1" dirty="0" smtClean="0"/>
              <a:t>Direct interface to supported board features, such as single-channel and multichannel acquisitions and single-point and buffered analog I/O </a:t>
            </a:r>
          </a:p>
          <a:p>
            <a:pPr eaLnBrk="1" hangingPunct="1">
              <a:lnSpc>
                <a:spcPct val="80000"/>
              </a:lnSpc>
              <a:buFontTx/>
              <a:buChar char="•"/>
            </a:pPr>
            <a:r>
              <a:rPr lang="en-US" sz="1000" i="1" dirty="0" smtClean="0"/>
              <a:t>Hardware and software triggers </a:t>
            </a:r>
          </a:p>
          <a:p>
            <a:pPr eaLnBrk="1" hangingPunct="1">
              <a:lnSpc>
                <a:spcPct val="80000"/>
              </a:lnSpc>
              <a:buFontTx/>
              <a:buChar char="•"/>
            </a:pPr>
            <a:r>
              <a:rPr lang="en-US" sz="1000" i="1" dirty="0" smtClean="0"/>
              <a:t>Adaptor kit for creating custom interfaces to unsupported hardware </a:t>
            </a:r>
          </a:p>
          <a:p>
            <a:pPr eaLnBrk="1" hangingPunct="1">
              <a:lnSpc>
                <a:spcPct val="80000"/>
              </a:lnSpc>
              <a:buFontTx/>
              <a:buChar char="•"/>
            </a:pPr>
            <a:endParaRPr lang="en-US" sz="1000" i="1"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ftr" sz="quarter" idx="4294967295"/>
          </p:nvPr>
        </p:nvSpPr>
        <p:spPr bwMode="auto">
          <a:xfrm>
            <a:off x="0" y="8685783"/>
            <a:ext cx="2972735" cy="456653"/>
          </a:xfrm>
          <a:prstGeom prst="rect">
            <a:avLst/>
          </a:prstGeom>
          <a:noFill/>
          <a:ln>
            <a:miter lim="800000"/>
            <a:headEnd/>
            <a:tailEnd/>
          </a:ln>
        </p:spPr>
        <p:txBody>
          <a:bodyPr lIns="90002" tIns="45002" rIns="90002" bIns="45002"/>
          <a:lstStyle/>
          <a:p>
            <a:r>
              <a:rPr lang="en-US"/>
              <a:t>The MathWorks</a:t>
            </a:r>
          </a:p>
        </p:txBody>
      </p:sp>
      <p:sp>
        <p:nvSpPr>
          <p:cNvPr id="38915" name="Rectangle 7"/>
          <p:cNvSpPr>
            <a:spLocks noGrp="1" noChangeArrowheads="1"/>
          </p:cNvSpPr>
          <p:nvPr>
            <p:ph type="sldNum" sz="quarter" idx="4294967295"/>
          </p:nvPr>
        </p:nvSpPr>
        <p:spPr bwMode="auto">
          <a:xfrm>
            <a:off x="3883708" y="8685783"/>
            <a:ext cx="2972735" cy="456653"/>
          </a:xfrm>
          <a:prstGeom prst="rect">
            <a:avLst/>
          </a:prstGeom>
          <a:noFill/>
          <a:ln>
            <a:miter lim="800000"/>
            <a:headEnd/>
            <a:tailEnd/>
          </a:ln>
        </p:spPr>
        <p:txBody>
          <a:bodyPr lIns="91425" tIns="45712" rIns="91425" bIns="45712"/>
          <a:lstStyle/>
          <a:p>
            <a:fld id="{DADEA322-EED0-4384-AE4C-3D238522A495}" type="slidenum">
              <a:rPr lang="en-US"/>
              <a:pPr/>
              <a:t>31</a:t>
            </a:fld>
            <a:endParaRPr lang="en-US"/>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noFill/>
          <a:ln w="9525"/>
        </p:spPr>
        <p:txBody>
          <a:bodyPr>
            <a:normAutofit lnSpcReduction="10000"/>
          </a:bodyPr>
          <a:lstStyle/>
          <a:p>
            <a:pPr eaLnBrk="1" hangingPunct="1">
              <a:lnSpc>
                <a:spcPct val="80000"/>
              </a:lnSpc>
            </a:pPr>
            <a:endParaRPr lang="en-US" sz="900" b="1" dirty="0" smtClean="0">
              <a:latin typeface="Times" pitchFamily="18" charset="0"/>
            </a:endParaRPr>
          </a:p>
          <a:p>
            <a:pPr eaLnBrk="1" hangingPunct="1">
              <a:lnSpc>
                <a:spcPct val="80000"/>
              </a:lnSpc>
            </a:pPr>
            <a:r>
              <a:rPr lang="en-US" sz="900" b="1" dirty="0" smtClean="0">
                <a:latin typeface="Times" pitchFamily="18" charset="0"/>
              </a:rPr>
              <a:t>Motivation</a:t>
            </a:r>
          </a:p>
          <a:p>
            <a:pPr eaLnBrk="1" hangingPunct="1">
              <a:lnSpc>
                <a:spcPct val="80000"/>
              </a:lnSpc>
            </a:pPr>
            <a:r>
              <a:rPr lang="en-US" sz="900" dirty="0" smtClean="0">
                <a:latin typeface="Times" pitchFamily="18" charset="0"/>
              </a:rPr>
              <a:t>A basic traffic visualization tool is a standard feature of CAN network analysis tools. In conjunction with any detailed network testing, analysis, or simulation the user may be doing, the ability to simultaneously see what is happening directly on the live network is an invaluable debugging and troubleshooting capability.</a:t>
            </a: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Solution (Added Details)</a:t>
            </a:r>
            <a:endParaRPr lang="en-US" sz="900" dirty="0" smtClean="0">
              <a:latin typeface="Times" pitchFamily="18" charset="0"/>
            </a:endParaRPr>
          </a:p>
          <a:p>
            <a:pPr eaLnBrk="1" hangingPunct="1">
              <a:lnSpc>
                <a:spcPct val="80000"/>
              </a:lnSpc>
            </a:pPr>
            <a:r>
              <a:rPr lang="en-US" sz="900" dirty="0" smtClean="0">
                <a:latin typeface="Times" pitchFamily="18" charset="0"/>
              </a:rPr>
              <a:t>VNT provides a simple network visualization utility capable of connecting to a single live network. Basic controls are provides to choose the desired interface channel and manipulate it via start, stop, and pause operations. Furthermore, a user may choose to export the shown message log to a MAT file any time the GUI is paused or stopped. Also, a user may choose to view the network traffic as either a scrolling history of all messages or in a reduced view that will show only the most recent occurrence of each unique message on the network.  In R2011a, the GUI can decode messages that are associated</a:t>
            </a:r>
            <a:r>
              <a:rPr lang="en-US" sz="900" baseline="0" dirty="0" smtClean="0">
                <a:latin typeface="Times" pitchFamily="18" charset="0"/>
              </a:rPr>
              <a:t> with a </a:t>
            </a:r>
            <a:r>
              <a:rPr lang="en-US" sz="900" baseline="0" dirty="0" err="1" smtClean="0">
                <a:latin typeface="Times" pitchFamily="18" charset="0"/>
              </a:rPr>
              <a:t>CANdb</a:t>
            </a:r>
            <a:r>
              <a:rPr lang="en-US" sz="900" baseline="0" dirty="0" smtClean="0">
                <a:latin typeface="Times" pitchFamily="18" charset="0"/>
              </a:rPr>
              <a:t> file.</a:t>
            </a:r>
            <a:endParaRPr lang="en-US" sz="900" dirty="0" smtClean="0">
              <a:latin typeface="Times" pitchFamily="18" charset="0"/>
            </a:endParaRPr>
          </a:p>
          <a:p>
            <a:pPr eaLnBrk="1" hangingPunct="1">
              <a:lnSpc>
                <a:spcPct val="80000"/>
              </a:lnSpc>
            </a:pPr>
            <a:endParaRPr lang="en-US" sz="900" b="1" dirty="0" smtClean="0">
              <a:latin typeface="Times" pitchFamily="18" charset="0"/>
            </a:endParaRPr>
          </a:p>
          <a:p>
            <a:pPr eaLnBrk="1" hangingPunct="1">
              <a:lnSpc>
                <a:spcPct val="80000"/>
              </a:lnSpc>
            </a:pPr>
            <a:r>
              <a:rPr lang="en-US" sz="900" b="1" dirty="0" smtClean="0">
                <a:latin typeface="Times" pitchFamily="18" charset="0"/>
              </a:rPr>
              <a:t>Doc Reference</a:t>
            </a:r>
          </a:p>
          <a:p>
            <a:pPr eaLnBrk="1" hangingPunct="1">
              <a:lnSpc>
                <a:spcPct val="80000"/>
              </a:lnSpc>
            </a:pPr>
            <a:r>
              <a:rPr lang="en-US" sz="900" dirty="0" smtClean="0">
                <a:latin typeface="Times" pitchFamily="18" charset="0"/>
              </a:rPr>
              <a:t>TBD</a:t>
            </a:r>
            <a:endParaRPr lang="en-US" sz="900" dirty="0" smtClean="0">
              <a:latin typeface="Times" pitchFamily="18" charset="0"/>
              <a:sym typeface="Wingdings" charset="2"/>
            </a:endParaRP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Demo</a:t>
            </a:r>
          </a:p>
          <a:p>
            <a:pPr eaLnBrk="1" hangingPunct="1">
              <a:lnSpc>
                <a:spcPct val="80000"/>
              </a:lnSpc>
            </a:pPr>
            <a:r>
              <a:rPr lang="en-US" sz="900" dirty="0" smtClean="0">
                <a:latin typeface="Times" pitchFamily="18" charset="0"/>
              </a:rPr>
              <a:t>While connected to CAN network, type </a:t>
            </a:r>
            <a:r>
              <a:rPr lang="en-US" sz="900" dirty="0" err="1" smtClean="0">
                <a:latin typeface="Times" pitchFamily="18" charset="0"/>
              </a:rPr>
              <a:t>canTool</a:t>
            </a:r>
            <a:r>
              <a:rPr lang="en-US" sz="900" dirty="0" smtClean="0">
                <a:latin typeface="Times" pitchFamily="18" charset="0"/>
              </a:rPr>
              <a:t> to bring up the GUI and inspect the traffic on it.  This can also be used in combination with the demo entitled “Basic CAN communication” to illustrate the visualization of data created and sent using that demo. </a:t>
            </a: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Limitations, Known Problems, and Workarounds</a:t>
            </a:r>
          </a:p>
          <a:p>
            <a:pPr eaLnBrk="1" hangingPunct="1">
              <a:lnSpc>
                <a:spcPct val="80000"/>
              </a:lnSpc>
              <a:buFontTx/>
              <a:buChar char="•"/>
            </a:pPr>
            <a:r>
              <a:rPr lang="en-US" sz="900" dirty="0" smtClean="0">
                <a:latin typeface="Times" pitchFamily="18" charset="0"/>
              </a:rPr>
              <a:t> The VNT GUI is a single window that can visualize only one network at a time.</a:t>
            </a:r>
          </a:p>
          <a:p>
            <a:pPr eaLnBrk="1" hangingPunct="1">
              <a:lnSpc>
                <a:spcPct val="80000"/>
              </a:lnSpc>
              <a:buFontTx/>
              <a:buChar char="•"/>
            </a:pPr>
            <a:r>
              <a:rPr lang="en-US" sz="900" baseline="0" dirty="0" smtClean="0">
                <a:latin typeface="Times" pitchFamily="18" charset="0"/>
              </a:rPr>
              <a:t> Display of signal names and values (for channels associated with .</a:t>
            </a:r>
            <a:r>
              <a:rPr lang="en-US" sz="900" baseline="0" dirty="0" err="1" smtClean="0">
                <a:latin typeface="Times" pitchFamily="18" charset="0"/>
              </a:rPr>
              <a:t>dbc</a:t>
            </a:r>
            <a:r>
              <a:rPr lang="en-US" sz="900" baseline="0" dirty="0" smtClean="0">
                <a:latin typeface="Times" pitchFamily="18" charset="0"/>
              </a:rPr>
              <a:t> file) is only available when the GUI is stopped.</a:t>
            </a:r>
            <a:endParaRPr lang="en-US" sz="900" dirty="0" smtClean="0">
              <a:latin typeface="Times" pitchFamily="18" charset="0"/>
            </a:endParaRPr>
          </a:p>
          <a:p>
            <a:pPr eaLnBrk="1" hangingPunct="1">
              <a:lnSpc>
                <a:spcPct val="80000"/>
              </a:lnSpc>
              <a:buFontTx/>
              <a:buChar char="•"/>
            </a:pPr>
            <a:r>
              <a:rPr lang="en-US" sz="900" dirty="0" smtClean="0">
                <a:latin typeface="Times" pitchFamily="18" charset="0"/>
              </a:rPr>
              <a:t>The VNT GUI only exports message data to MAT files in a limited manner. It will export to the current working directory to files using toolbox defined names. If a user wants to take a message log from the GUI into MATLAB, they must export and then import as a two-step operation.</a:t>
            </a:r>
          </a:p>
          <a:p>
            <a:pPr eaLnBrk="1" hangingPunct="1">
              <a:lnSpc>
                <a:spcPct val="80000"/>
              </a:lnSpc>
              <a:buFontTx/>
              <a:buChar char="•"/>
            </a:pPr>
            <a:r>
              <a:rPr lang="en-US" sz="900" dirty="0" smtClean="0">
                <a:latin typeface="Times" pitchFamily="18" charset="0"/>
              </a:rPr>
              <a:t> On very fast networks with a large quantity of traffic, performance of the GUI and other running applications within MATLAB or Simulink related to CAN communication could be a concern.</a:t>
            </a:r>
          </a:p>
          <a:p>
            <a:pPr eaLnBrk="1" hangingPunct="1">
              <a:lnSpc>
                <a:spcPct val="80000"/>
              </a:lnSpc>
              <a:buFontTx/>
              <a:buChar char="•"/>
            </a:pPr>
            <a:endParaRPr lang="en-US" sz="900" dirty="0" smtClean="0">
              <a:latin typeface="Times" pitchFamily="18" charset="0"/>
            </a:endParaRPr>
          </a:p>
          <a:p>
            <a:pPr eaLnBrk="1" hangingPunct="1">
              <a:lnSpc>
                <a:spcPct val="80000"/>
              </a:lnSpc>
            </a:pPr>
            <a:endParaRPr lang="en-US" sz="900" dirty="0" smtClean="0">
              <a:latin typeface="Times" pitchFamily="18" charset="0"/>
            </a:endParaRPr>
          </a:p>
          <a:p>
            <a:pPr eaLnBrk="1" hangingPunct="1">
              <a:lnSpc>
                <a:spcPct val="80000"/>
              </a:lnSpc>
            </a:pPr>
            <a:r>
              <a:rPr lang="en-US" sz="900" b="1" i="1" dirty="0" smtClean="0">
                <a:latin typeface="Times" pitchFamily="18" charset="0"/>
              </a:rPr>
              <a:t>Questions and Debugging Tips (for MathWorks Support team)</a:t>
            </a:r>
          </a:p>
          <a:p>
            <a:pPr eaLnBrk="1" hangingPunct="1">
              <a:lnSpc>
                <a:spcPct val="80000"/>
              </a:lnSpc>
            </a:pPr>
            <a:r>
              <a:rPr lang="en-US" sz="900" dirty="0" smtClean="0">
                <a:latin typeface="Times" pitchFamily="18" charset="0"/>
              </a:rPr>
              <a:t>None.</a:t>
            </a:r>
          </a:p>
          <a:p>
            <a:pPr eaLnBrk="1" hangingPunct="1">
              <a:lnSpc>
                <a:spcPct val="80000"/>
              </a:lnSpc>
            </a:pPr>
            <a:endParaRPr lang="en-US" sz="900" dirty="0" smtClean="0">
              <a:latin typeface="Times" pitchFamily="18" charset="0"/>
            </a:endParaRPr>
          </a:p>
          <a:p>
            <a:pPr eaLnBrk="1" hangingPunct="1">
              <a:lnSpc>
                <a:spcPct val="80000"/>
              </a:lnSpc>
            </a:pPr>
            <a:r>
              <a:rPr lang="en-US" sz="900" u="sng" dirty="0" smtClean="0">
                <a:latin typeface="Times" pitchFamily="18" charset="0"/>
              </a:rPr>
              <a:t>Release Number </a:t>
            </a:r>
            <a:r>
              <a:rPr lang="en-US" sz="900" dirty="0" smtClean="0">
                <a:latin typeface="Times" pitchFamily="18" charset="0"/>
              </a:rPr>
              <a:t>– v1.4(R2011a)</a:t>
            </a:r>
          </a:p>
          <a:p>
            <a:pPr eaLnBrk="1" hangingPunct="1">
              <a:lnSpc>
                <a:spcPct val="80000"/>
              </a:lnSpc>
            </a:pPr>
            <a:endParaRPr lang="en-US" sz="900" dirty="0" smtClean="0">
              <a:latin typeface="Times"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ftr" sz="quarter" idx="4294967295"/>
          </p:nvPr>
        </p:nvSpPr>
        <p:spPr bwMode="auto">
          <a:xfrm>
            <a:off x="0" y="8685783"/>
            <a:ext cx="2972735" cy="456653"/>
          </a:xfrm>
          <a:prstGeom prst="rect">
            <a:avLst/>
          </a:prstGeom>
          <a:noFill/>
          <a:ln>
            <a:miter lim="800000"/>
            <a:headEnd/>
            <a:tailEnd/>
          </a:ln>
        </p:spPr>
        <p:txBody>
          <a:bodyPr lIns="90002" tIns="45002" rIns="90002" bIns="45002"/>
          <a:lstStyle/>
          <a:p>
            <a:r>
              <a:rPr lang="en-US"/>
              <a:t>The MathWorks</a:t>
            </a:r>
          </a:p>
        </p:txBody>
      </p:sp>
      <p:sp>
        <p:nvSpPr>
          <p:cNvPr id="39939" name="Rectangle 7"/>
          <p:cNvSpPr>
            <a:spLocks noGrp="1" noChangeArrowheads="1"/>
          </p:cNvSpPr>
          <p:nvPr>
            <p:ph type="sldNum" sz="quarter" idx="4294967295"/>
          </p:nvPr>
        </p:nvSpPr>
        <p:spPr bwMode="auto">
          <a:xfrm>
            <a:off x="3883708" y="8685783"/>
            <a:ext cx="2972735" cy="456653"/>
          </a:xfrm>
          <a:prstGeom prst="rect">
            <a:avLst/>
          </a:prstGeom>
          <a:noFill/>
          <a:ln>
            <a:miter lim="800000"/>
            <a:headEnd/>
            <a:tailEnd/>
          </a:ln>
        </p:spPr>
        <p:txBody>
          <a:bodyPr lIns="91425" tIns="45712" rIns="91425" bIns="45712"/>
          <a:lstStyle/>
          <a:p>
            <a:fld id="{629BC806-65D1-43F5-9A42-AEC7EC3D0B44}" type="slidenum">
              <a:rPr lang="en-US"/>
              <a:pPr/>
              <a:t>32</a:t>
            </a:fld>
            <a:endParaRPr lang="en-US"/>
          </a:p>
        </p:txBody>
      </p:sp>
      <p:sp>
        <p:nvSpPr>
          <p:cNvPr id="39940" name="Rectangle 2"/>
          <p:cNvSpPr>
            <a:spLocks noGrp="1" noRot="1" noChangeAspect="1" noChangeArrowheads="1" noTextEdit="1"/>
          </p:cNvSpPr>
          <p:nvPr>
            <p:ph type="sldImg"/>
          </p:nvPr>
        </p:nvSpPr>
        <p:spPr>
          <a:ln/>
        </p:spPr>
      </p:sp>
      <p:sp>
        <p:nvSpPr>
          <p:cNvPr id="39941" name="Rectangle 3"/>
          <p:cNvSpPr>
            <a:spLocks noGrp="1" noChangeArrowheads="1"/>
          </p:cNvSpPr>
          <p:nvPr>
            <p:ph type="body" idx="1"/>
          </p:nvPr>
        </p:nvSpPr>
        <p:spPr>
          <a:noFill/>
          <a:ln w="9525"/>
        </p:spPr>
        <p:txBody>
          <a:bodyPr/>
          <a:lstStyle/>
          <a:p>
            <a:pPr eaLnBrk="1" hangingPunct="1">
              <a:lnSpc>
                <a:spcPct val="80000"/>
              </a:lnSpc>
            </a:pPr>
            <a:endParaRPr lang="en-US" sz="900" b="1" dirty="0" smtClean="0">
              <a:latin typeface="Times" pitchFamily="18" charset="0"/>
            </a:endParaRPr>
          </a:p>
          <a:p>
            <a:pPr eaLnBrk="1" hangingPunct="1">
              <a:lnSpc>
                <a:spcPct val="80000"/>
              </a:lnSpc>
            </a:pPr>
            <a:r>
              <a:rPr lang="en-US" sz="900" b="1" dirty="0" smtClean="0">
                <a:latin typeface="Times" pitchFamily="18" charset="0"/>
              </a:rPr>
              <a:t>Motivation</a:t>
            </a:r>
          </a:p>
          <a:p>
            <a:pPr eaLnBrk="1" hangingPunct="1">
              <a:lnSpc>
                <a:spcPct val="80000"/>
              </a:lnSpc>
            </a:pPr>
            <a:r>
              <a:rPr lang="en-US" sz="900" dirty="0" smtClean="0">
                <a:latin typeface="Times" pitchFamily="18" charset="0"/>
              </a:rPr>
              <a:t>Developing distributed control systems and validating network operation often involves obtaining, analyzing, and replaying message logs of varying size.  </a:t>
            </a: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Solution (Added Details)</a:t>
            </a:r>
            <a:endParaRPr lang="en-US" sz="900" dirty="0" smtClean="0">
              <a:latin typeface="Times" pitchFamily="18" charset="0"/>
            </a:endParaRPr>
          </a:p>
          <a:p>
            <a:pPr eaLnBrk="1" hangingPunct="1">
              <a:lnSpc>
                <a:spcPct val="80000"/>
              </a:lnSpc>
            </a:pPr>
            <a:r>
              <a:rPr lang="en-US" sz="900" dirty="0" smtClean="0">
                <a:latin typeface="Times" pitchFamily="18" charset="0"/>
              </a:rPr>
              <a:t>Logging messages in VNT is a simple matter of creating a channel and receiving messages over time. Messages can be saved to MAT files for portability and storage. The VNT GUI also provides a means to export messages to MAT files for later use. VNT also provides a replay function in MATLAB that goes beyond the normal transmit capability. Replay will take a log of CAN messages and resend them while keeping the time differentials of the original reception timestamps.</a:t>
            </a:r>
          </a:p>
          <a:p>
            <a:pPr eaLnBrk="1" hangingPunct="1">
              <a:lnSpc>
                <a:spcPct val="80000"/>
              </a:lnSpc>
            </a:pPr>
            <a:endParaRPr lang="en-US" sz="900" b="1" dirty="0" smtClean="0">
              <a:latin typeface="Times" pitchFamily="18" charset="0"/>
            </a:endParaRPr>
          </a:p>
          <a:p>
            <a:pPr eaLnBrk="1" hangingPunct="1">
              <a:lnSpc>
                <a:spcPct val="80000"/>
              </a:lnSpc>
            </a:pPr>
            <a:r>
              <a:rPr lang="en-US" sz="900" b="1" dirty="0" smtClean="0">
                <a:latin typeface="Times" pitchFamily="18" charset="0"/>
              </a:rPr>
              <a:t>Doc Reference</a:t>
            </a:r>
          </a:p>
          <a:p>
            <a:pPr eaLnBrk="1" hangingPunct="1">
              <a:lnSpc>
                <a:spcPct val="80000"/>
              </a:lnSpc>
            </a:pPr>
            <a:r>
              <a:rPr lang="en-US" sz="900" dirty="0" smtClean="0">
                <a:latin typeface="Times" pitchFamily="18" charset="0"/>
              </a:rPr>
              <a:t>TBD</a:t>
            </a:r>
            <a:endParaRPr lang="en-US" sz="900" dirty="0" smtClean="0">
              <a:latin typeface="Times" pitchFamily="18" charset="0"/>
              <a:sym typeface="Wingdings" charset="2"/>
            </a:endParaRP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Demo</a:t>
            </a:r>
          </a:p>
          <a:p>
            <a:pPr eaLnBrk="1" hangingPunct="1">
              <a:lnSpc>
                <a:spcPct val="80000"/>
              </a:lnSpc>
            </a:pPr>
            <a:r>
              <a:rPr lang="en-US" sz="900" dirty="0" smtClean="0">
                <a:latin typeface="Times" pitchFamily="18" charset="0"/>
              </a:rPr>
              <a:t>This can be shown interactively.  There is no special demo included with the product to illustrate this feature.</a:t>
            </a: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Limitations, Known Problems, and Workarounds</a:t>
            </a:r>
          </a:p>
          <a:p>
            <a:pPr eaLnBrk="1" hangingPunct="1">
              <a:lnSpc>
                <a:spcPct val="80000"/>
              </a:lnSpc>
            </a:pPr>
            <a:r>
              <a:rPr lang="en-US" sz="900" dirty="0" smtClean="0">
                <a:latin typeface="Times" pitchFamily="18" charset="0"/>
              </a:rPr>
              <a:t>None.</a:t>
            </a:r>
          </a:p>
          <a:p>
            <a:pPr eaLnBrk="1" hangingPunct="1">
              <a:lnSpc>
                <a:spcPct val="80000"/>
              </a:lnSpc>
            </a:pPr>
            <a:endParaRPr lang="en-US" sz="900" dirty="0" smtClean="0">
              <a:latin typeface="Times" pitchFamily="18" charset="0"/>
            </a:endParaRPr>
          </a:p>
          <a:p>
            <a:pPr eaLnBrk="1" hangingPunct="1">
              <a:lnSpc>
                <a:spcPct val="80000"/>
              </a:lnSpc>
            </a:pPr>
            <a:r>
              <a:rPr lang="en-US" sz="900" b="1" i="1" dirty="0" smtClean="0">
                <a:latin typeface="Times" pitchFamily="18" charset="0"/>
              </a:rPr>
              <a:t>Questions and Debugging Tips (for MathWorks Support team)</a:t>
            </a:r>
          </a:p>
          <a:p>
            <a:pPr eaLnBrk="1" hangingPunct="1">
              <a:lnSpc>
                <a:spcPct val="80000"/>
              </a:lnSpc>
            </a:pPr>
            <a:r>
              <a:rPr lang="en-US" sz="900" dirty="0" smtClean="0">
                <a:latin typeface="Times" pitchFamily="18" charset="0"/>
              </a:rPr>
              <a:t>None.</a:t>
            </a:r>
          </a:p>
          <a:p>
            <a:pPr eaLnBrk="1" hangingPunct="1">
              <a:lnSpc>
                <a:spcPct val="80000"/>
              </a:lnSpc>
            </a:pPr>
            <a:endParaRPr lang="en-US" sz="900" dirty="0" smtClean="0">
              <a:latin typeface="Times" pitchFamily="18" charset="0"/>
            </a:endParaRPr>
          </a:p>
          <a:p>
            <a:pPr eaLnBrk="1" hangingPunct="1">
              <a:lnSpc>
                <a:spcPct val="80000"/>
              </a:lnSpc>
            </a:pPr>
            <a:r>
              <a:rPr lang="en-US" sz="900" u="sng" dirty="0" smtClean="0">
                <a:latin typeface="Times" pitchFamily="18" charset="0"/>
              </a:rPr>
              <a:t>Release Number </a:t>
            </a:r>
            <a:r>
              <a:rPr lang="en-US" sz="900" dirty="0" smtClean="0">
                <a:latin typeface="Times" pitchFamily="18" charset="0"/>
              </a:rPr>
              <a:t>– v1.0 (R2009a)</a:t>
            </a:r>
          </a:p>
          <a:p>
            <a:pPr eaLnBrk="1" hangingPunct="1">
              <a:lnSpc>
                <a:spcPct val="80000"/>
              </a:lnSpc>
            </a:pPr>
            <a:endParaRPr lang="en-US" sz="900" dirty="0" smtClean="0">
              <a:latin typeface="Times"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Grp="1" noChangeArrowheads="1"/>
          </p:cNvSpPr>
          <p:nvPr>
            <p:ph type="ftr" sz="quarter" idx="4"/>
          </p:nvPr>
        </p:nvSpPr>
        <p:spPr>
          <a:noFill/>
        </p:spPr>
        <p:txBody>
          <a:bodyPr/>
          <a:lstStyle/>
          <a:p>
            <a:r>
              <a:rPr lang="en-US" smtClean="0"/>
              <a:t>The MathWorks</a:t>
            </a:r>
          </a:p>
        </p:txBody>
      </p:sp>
      <p:sp>
        <p:nvSpPr>
          <p:cNvPr id="33795" name="Rectangle 7"/>
          <p:cNvSpPr>
            <a:spLocks noGrp="1" noChangeArrowheads="1"/>
          </p:cNvSpPr>
          <p:nvPr>
            <p:ph type="sldNum" sz="quarter" idx="5"/>
          </p:nvPr>
        </p:nvSpPr>
        <p:spPr>
          <a:noFill/>
        </p:spPr>
        <p:txBody>
          <a:bodyPr/>
          <a:lstStyle/>
          <a:p>
            <a:fld id="{56D8DE97-42B9-457A-A70A-9229D2EE61BB}" type="slidenum">
              <a:rPr lang="en-US"/>
              <a:pPr/>
              <a:t>7</a:t>
            </a:fld>
            <a:endParaRPr lang="en-US"/>
          </a:p>
        </p:txBody>
      </p:sp>
      <p:sp>
        <p:nvSpPr>
          <p:cNvPr id="33796" name="Rectangle 2"/>
          <p:cNvSpPr>
            <a:spLocks noGrp="1" noRot="1" noChangeAspect="1" noChangeArrowheads="1" noTextEdit="1"/>
          </p:cNvSpPr>
          <p:nvPr>
            <p:ph type="sldImg"/>
          </p:nvPr>
        </p:nvSpPr>
        <p:spPr>
          <a:ln/>
        </p:spPr>
      </p:sp>
      <p:sp>
        <p:nvSpPr>
          <p:cNvPr id="33797"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ftr" sz="quarter" idx="4294967295"/>
          </p:nvPr>
        </p:nvSpPr>
        <p:spPr bwMode="auto">
          <a:xfrm>
            <a:off x="0" y="8685783"/>
            <a:ext cx="2972735" cy="456653"/>
          </a:xfrm>
          <a:prstGeom prst="rect">
            <a:avLst/>
          </a:prstGeom>
          <a:noFill/>
          <a:ln>
            <a:miter lim="800000"/>
            <a:headEnd/>
            <a:tailEnd/>
          </a:ln>
        </p:spPr>
        <p:txBody>
          <a:bodyPr lIns="90002" tIns="45002" rIns="90002" bIns="45002"/>
          <a:lstStyle/>
          <a:p>
            <a:r>
              <a:rPr lang="en-US"/>
              <a:t>The MathWorks</a:t>
            </a:r>
          </a:p>
        </p:txBody>
      </p:sp>
      <p:sp>
        <p:nvSpPr>
          <p:cNvPr id="40963" name="Rectangle 7"/>
          <p:cNvSpPr>
            <a:spLocks noGrp="1" noChangeArrowheads="1"/>
          </p:cNvSpPr>
          <p:nvPr>
            <p:ph type="sldNum" sz="quarter" idx="4294967295"/>
          </p:nvPr>
        </p:nvSpPr>
        <p:spPr bwMode="auto">
          <a:xfrm>
            <a:off x="3883708" y="8685783"/>
            <a:ext cx="2972735" cy="456653"/>
          </a:xfrm>
          <a:prstGeom prst="rect">
            <a:avLst/>
          </a:prstGeom>
          <a:noFill/>
          <a:ln>
            <a:miter lim="800000"/>
            <a:headEnd/>
            <a:tailEnd/>
          </a:ln>
        </p:spPr>
        <p:txBody>
          <a:bodyPr lIns="91425" tIns="45712" rIns="91425" bIns="45712"/>
          <a:lstStyle/>
          <a:p>
            <a:fld id="{E33C1A24-9FA4-40F1-A5AC-FD2684CF8C81}" type="slidenum">
              <a:rPr lang="en-US"/>
              <a:pPr/>
              <a:t>33</a:t>
            </a:fld>
            <a:endParaRPr lang="en-US"/>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w="9525"/>
        </p:spPr>
        <p:txBody>
          <a:bodyPr>
            <a:normAutofit lnSpcReduction="10000"/>
          </a:bodyPr>
          <a:lstStyle/>
          <a:p>
            <a:pPr eaLnBrk="1" hangingPunct="1">
              <a:lnSpc>
                <a:spcPct val="80000"/>
              </a:lnSpc>
            </a:pPr>
            <a:endParaRPr lang="en-US" sz="900" b="1" dirty="0" smtClean="0">
              <a:latin typeface="Times" pitchFamily="18" charset="0"/>
            </a:endParaRPr>
          </a:p>
          <a:p>
            <a:pPr eaLnBrk="1" hangingPunct="1">
              <a:lnSpc>
                <a:spcPct val="80000"/>
              </a:lnSpc>
            </a:pPr>
            <a:r>
              <a:rPr lang="en-US" sz="900" b="1" dirty="0" smtClean="0">
                <a:latin typeface="Times" pitchFamily="18" charset="0"/>
              </a:rPr>
              <a:t>Motivation</a:t>
            </a:r>
          </a:p>
          <a:p>
            <a:pPr eaLnBrk="1" hangingPunct="1">
              <a:lnSpc>
                <a:spcPct val="80000"/>
              </a:lnSpc>
            </a:pPr>
            <a:r>
              <a:rPr lang="en-US" sz="900" dirty="0" smtClean="0">
                <a:latin typeface="Times" pitchFamily="18" charset="0"/>
              </a:rPr>
              <a:t>In most cases, there is more communication on a CAN network than any one specific user may care about. In this case, it is valuable to potentially remove any extraneous message by filtering out the unwanted messages. </a:t>
            </a: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Solution (Added Details)</a:t>
            </a:r>
            <a:endParaRPr lang="en-US" sz="900" dirty="0" smtClean="0">
              <a:latin typeface="Times" pitchFamily="18" charset="0"/>
            </a:endParaRPr>
          </a:p>
          <a:p>
            <a:pPr eaLnBrk="1" hangingPunct="1">
              <a:lnSpc>
                <a:spcPct val="80000"/>
              </a:lnSpc>
            </a:pPr>
            <a:r>
              <a:rPr lang="en-US" sz="900" dirty="0" smtClean="0">
                <a:latin typeface="Times" pitchFamily="18" charset="0"/>
              </a:rPr>
              <a:t>In MATLAB, once a channel is created, several filter operations can be performed for the channel. This involves directly setting a bitwise filter by hand or more commonly using the add/block range functions. The add/block range are much easier to use as they do not involve any direct bit field calculating. In Simulink, receive blocks can configured with filtering options so that the block will only pass the specified messages.</a:t>
            </a:r>
          </a:p>
          <a:p>
            <a:pPr eaLnBrk="1" hangingPunct="1">
              <a:lnSpc>
                <a:spcPct val="80000"/>
              </a:lnSpc>
            </a:pPr>
            <a:endParaRPr lang="en-US" sz="900" b="1" dirty="0" smtClean="0">
              <a:latin typeface="Times" pitchFamily="18" charset="0"/>
            </a:endParaRPr>
          </a:p>
          <a:p>
            <a:pPr eaLnBrk="1" hangingPunct="1">
              <a:lnSpc>
                <a:spcPct val="80000"/>
              </a:lnSpc>
            </a:pPr>
            <a:r>
              <a:rPr lang="en-US" sz="900" b="1" dirty="0" smtClean="0">
                <a:latin typeface="Times" pitchFamily="18" charset="0"/>
              </a:rPr>
              <a:t>Doc Reference</a:t>
            </a:r>
          </a:p>
          <a:p>
            <a:pPr eaLnBrk="1" hangingPunct="1">
              <a:lnSpc>
                <a:spcPct val="80000"/>
              </a:lnSpc>
            </a:pPr>
            <a:r>
              <a:rPr lang="en-US" sz="900" dirty="0" smtClean="0">
                <a:latin typeface="Times" pitchFamily="18" charset="0"/>
              </a:rPr>
              <a:t>TBD</a:t>
            </a:r>
            <a:endParaRPr lang="en-US" sz="900" dirty="0" smtClean="0">
              <a:latin typeface="Times" pitchFamily="18" charset="0"/>
              <a:sym typeface="Wingdings" charset="2"/>
            </a:endParaRP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Demo</a:t>
            </a:r>
          </a:p>
          <a:p>
            <a:pPr eaLnBrk="1" hangingPunct="1">
              <a:lnSpc>
                <a:spcPct val="80000"/>
              </a:lnSpc>
            </a:pPr>
            <a:r>
              <a:rPr lang="en-US" sz="900" dirty="0" smtClean="0">
                <a:latin typeface="Times" pitchFamily="18" charset="0"/>
              </a:rPr>
              <a:t>The product contain a demo called “Using Filters on a CAN channel” to illustrate these features.  The demo does not require hardware as it uses Vector virtual channels.  Installation of the Vector software drivers and libraries is required. You can execute the demo by typing </a:t>
            </a:r>
            <a:r>
              <a:rPr lang="en-US" sz="900" dirty="0" err="1" smtClean="0">
                <a:latin typeface="Times" pitchFamily="18" charset="0"/>
              </a:rPr>
              <a:t>demoVNT_FilteringCANMessages</a:t>
            </a:r>
            <a:r>
              <a:rPr lang="en-US" sz="900" dirty="0" smtClean="0">
                <a:latin typeface="Times" pitchFamily="18" charset="0"/>
              </a:rPr>
              <a:t> at the command line.  </a:t>
            </a:r>
            <a:r>
              <a:rPr lang="en-US" sz="900" b="1" dirty="0" smtClean="0">
                <a:latin typeface="Times" pitchFamily="18" charset="0"/>
              </a:rPr>
              <a:t>However, since this demo is designed to be more of a tutorial, it is recommend that you access this demo by navigating to it from the MATLAB start menu</a:t>
            </a:r>
            <a:r>
              <a:rPr lang="en-US" sz="900" dirty="0" smtClean="0">
                <a:latin typeface="Times" pitchFamily="18" charset="0"/>
              </a:rPr>
              <a:t> or by opening the m-file in the editor.  In this way, you can step through the demo and evaluate selections.  Running the full demo will execute all steps and it will not be clear what happened.</a:t>
            </a: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Limitations, Known Problems, and Workarounds</a:t>
            </a:r>
          </a:p>
          <a:p>
            <a:pPr eaLnBrk="1" hangingPunct="1">
              <a:lnSpc>
                <a:spcPct val="80000"/>
              </a:lnSpc>
              <a:buFontTx/>
              <a:buChar char="•"/>
            </a:pPr>
            <a:r>
              <a:rPr lang="en-US" sz="900" dirty="0" smtClean="0">
                <a:latin typeface="Times" pitchFamily="18" charset="0"/>
              </a:rPr>
              <a:t> When using the MATLAB add/block range functions, they only work for standard CAN identifiers. If a user wants to set filters for extended identifiers in MATLAB, they must use the manual bit field filter method.</a:t>
            </a:r>
          </a:p>
          <a:p>
            <a:pPr eaLnBrk="1" hangingPunct="1">
              <a:lnSpc>
                <a:spcPct val="80000"/>
              </a:lnSpc>
              <a:buFontTx/>
              <a:buChar char="•"/>
            </a:pPr>
            <a:r>
              <a:rPr lang="en-US" sz="900" dirty="0" smtClean="0">
                <a:latin typeface="Times" pitchFamily="18" charset="0"/>
              </a:rPr>
              <a:t> Each channel created in MATLAB has only one filter; however, you can have multiple channels each configured to pass different messages. The flexibility of the channel model is very useful.</a:t>
            </a:r>
          </a:p>
          <a:p>
            <a:pPr eaLnBrk="1" hangingPunct="1">
              <a:lnSpc>
                <a:spcPct val="80000"/>
              </a:lnSpc>
              <a:buFontTx/>
              <a:buChar char="•"/>
            </a:pPr>
            <a:r>
              <a:rPr lang="en-US" sz="900" dirty="0" smtClean="0">
                <a:latin typeface="Times" pitchFamily="18" charset="0"/>
              </a:rPr>
              <a:t> Resetting filters on a channel in MATLAB will reset for both standard and extended identifiers.</a:t>
            </a:r>
          </a:p>
          <a:p>
            <a:pPr eaLnBrk="1" hangingPunct="1">
              <a:lnSpc>
                <a:spcPct val="80000"/>
              </a:lnSpc>
              <a:buFontTx/>
              <a:buChar char="•"/>
            </a:pPr>
            <a:r>
              <a:rPr lang="en-US" sz="900" dirty="0" smtClean="0">
                <a:latin typeface="Times" pitchFamily="18" charset="0"/>
              </a:rPr>
              <a:t> Note that even though we present filtering as employed via hardware, the extended identifier filter of the receive block is not a hardware filter. It is actually implemented as a software filter in the block code. The standard identifier filter on the receive block uses the device’s true hardware filter though. All filtering in MATLAB is done via hardware filters.</a:t>
            </a:r>
          </a:p>
          <a:p>
            <a:pPr eaLnBrk="1" hangingPunct="1">
              <a:lnSpc>
                <a:spcPct val="80000"/>
              </a:lnSpc>
              <a:buFontTx/>
              <a:buChar char="•"/>
            </a:pPr>
            <a:endParaRPr lang="en-US" sz="900" dirty="0" smtClean="0">
              <a:latin typeface="Times" pitchFamily="18" charset="0"/>
            </a:endParaRPr>
          </a:p>
          <a:p>
            <a:pPr eaLnBrk="1" hangingPunct="1">
              <a:lnSpc>
                <a:spcPct val="80000"/>
              </a:lnSpc>
            </a:pPr>
            <a:r>
              <a:rPr lang="en-US" sz="900" b="1" i="1" dirty="0" smtClean="0">
                <a:latin typeface="Times" pitchFamily="18" charset="0"/>
              </a:rPr>
              <a:t>Questions and Debugging Tips (for MathWorks Support team)</a:t>
            </a:r>
          </a:p>
          <a:p>
            <a:pPr eaLnBrk="1" hangingPunct="1">
              <a:lnSpc>
                <a:spcPct val="80000"/>
              </a:lnSpc>
              <a:buFontTx/>
              <a:buChar char="•"/>
            </a:pPr>
            <a:r>
              <a:rPr lang="en-US" sz="900" dirty="0" smtClean="0">
                <a:latin typeface="Times" pitchFamily="18" charset="0"/>
              </a:rPr>
              <a:t> Note that if a user is trying to put together MATLAB code or a Simulink model using VNT and encountering performance issues, employing filtering should be a first step to hopefully reduce overhead and improve performance in message handling throughput. The faster or large quantity of traffic there is on the network, the more valuable filtering becomes.</a:t>
            </a:r>
          </a:p>
          <a:p>
            <a:pPr eaLnBrk="1" hangingPunct="1">
              <a:lnSpc>
                <a:spcPct val="80000"/>
              </a:lnSpc>
            </a:pPr>
            <a:endParaRPr lang="en-US" sz="900" dirty="0" smtClean="0">
              <a:latin typeface="Times" pitchFamily="18" charset="0"/>
            </a:endParaRPr>
          </a:p>
          <a:p>
            <a:pPr eaLnBrk="1" hangingPunct="1">
              <a:lnSpc>
                <a:spcPct val="80000"/>
              </a:lnSpc>
            </a:pPr>
            <a:r>
              <a:rPr lang="en-US" sz="900" u="sng" dirty="0" smtClean="0">
                <a:latin typeface="Times" pitchFamily="18" charset="0"/>
              </a:rPr>
              <a:t>Release Number </a:t>
            </a:r>
            <a:r>
              <a:rPr lang="en-US" sz="900" dirty="0" smtClean="0">
                <a:latin typeface="Times" pitchFamily="18" charset="0"/>
              </a:rPr>
              <a:t>– v1.0 (R2009a)</a:t>
            </a:r>
          </a:p>
          <a:p>
            <a:pPr eaLnBrk="1" hangingPunct="1">
              <a:lnSpc>
                <a:spcPct val="80000"/>
              </a:lnSpc>
            </a:pPr>
            <a:endParaRPr lang="en-US" sz="900" dirty="0" smtClean="0">
              <a:latin typeface="Times"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ftr" sz="quarter" idx="4294967295"/>
          </p:nvPr>
        </p:nvSpPr>
        <p:spPr bwMode="auto">
          <a:xfrm>
            <a:off x="0" y="8685783"/>
            <a:ext cx="2972735" cy="456653"/>
          </a:xfrm>
          <a:prstGeom prst="rect">
            <a:avLst/>
          </a:prstGeom>
          <a:noFill/>
          <a:ln>
            <a:miter lim="800000"/>
            <a:headEnd/>
            <a:tailEnd/>
          </a:ln>
        </p:spPr>
        <p:txBody>
          <a:bodyPr lIns="90002" tIns="45002" rIns="90002" bIns="45002"/>
          <a:lstStyle/>
          <a:p>
            <a:r>
              <a:rPr lang="en-US"/>
              <a:t>The MathWorks</a:t>
            </a:r>
          </a:p>
        </p:txBody>
      </p:sp>
      <p:sp>
        <p:nvSpPr>
          <p:cNvPr id="41987" name="Rectangle 7"/>
          <p:cNvSpPr>
            <a:spLocks noGrp="1" noChangeArrowheads="1"/>
          </p:cNvSpPr>
          <p:nvPr>
            <p:ph type="sldNum" sz="quarter" idx="4294967295"/>
          </p:nvPr>
        </p:nvSpPr>
        <p:spPr bwMode="auto">
          <a:xfrm>
            <a:off x="3883708" y="8685783"/>
            <a:ext cx="2972735" cy="456653"/>
          </a:xfrm>
          <a:prstGeom prst="rect">
            <a:avLst/>
          </a:prstGeom>
          <a:noFill/>
          <a:ln>
            <a:miter lim="800000"/>
            <a:headEnd/>
            <a:tailEnd/>
          </a:ln>
        </p:spPr>
        <p:txBody>
          <a:bodyPr lIns="91425" tIns="45712" rIns="91425" bIns="45712"/>
          <a:lstStyle/>
          <a:p>
            <a:fld id="{E7A5F555-BD21-4D5F-98FA-0524B5D35708}" type="slidenum">
              <a:rPr lang="en-US"/>
              <a:pPr/>
              <a:t>34</a:t>
            </a:fld>
            <a:endParaRPr lang="en-US"/>
          </a:p>
        </p:txBody>
      </p:sp>
      <p:sp>
        <p:nvSpPr>
          <p:cNvPr id="41988" name="Rectangle 2"/>
          <p:cNvSpPr>
            <a:spLocks noGrp="1" noRot="1" noChangeAspect="1" noChangeArrowheads="1" noTextEdit="1"/>
          </p:cNvSpPr>
          <p:nvPr>
            <p:ph type="sldImg"/>
          </p:nvPr>
        </p:nvSpPr>
        <p:spPr>
          <a:ln/>
        </p:spPr>
      </p:sp>
      <p:sp>
        <p:nvSpPr>
          <p:cNvPr id="41989" name="Rectangle 3"/>
          <p:cNvSpPr>
            <a:spLocks noGrp="1" noChangeArrowheads="1"/>
          </p:cNvSpPr>
          <p:nvPr>
            <p:ph type="body" idx="1"/>
          </p:nvPr>
        </p:nvSpPr>
        <p:spPr>
          <a:noFill/>
          <a:ln w="9525"/>
        </p:spPr>
        <p:txBody>
          <a:bodyPr>
            <a:normAutofit lnSpcReduction="10000"/>
          </a:bodyPr>
          <a:lstStyle/>
          <a:p>
            <a:pPr eaLnBrk="1" hangingPunct="1">
              <a:lnSpc>
                <a:spcPct val="80000"/>
              </a:lnSpc>
            </a:pPr>
            <a:endParaRPr lang="en-US" sz="900" b="1" dirty="0" smtClean="0">
              <a:latin typeface="Times" pitchFamily="18" charset="0"/>
            </a:endParaRPr>
          </a:p>
          <a:p>
            <a:pPr eaLnBrk="1" hangingPunct="1">
              <a:lnSpc>
                <a:spcPct val="80000"/>
              </a:lnSpc>
            </a:pPr>
            <a:r>
              <a:rPr lang="en-US" sz="900" b="1" dirty="0" smtClean="0">
                <a:latin typeface="Times" pitchFamily="18" charset="0"/>
              </a:rPr>
              <a:t>Motivation</a:t>
            </a:r>
          </a:p>
          <a:p>
            <a:pPr eaLnBrk="1" hangingPunct="1">
              <a:lnSpc>
                <a:spcPct val="80000"/>
              </a:lnSpc>
            </a:pPr>
            <a:r>
              <a:rPr lang="en-US" sz="900" dirty="0" smtClean="0">
                <a:latin typeface="Times" pitchFamily="18" charset="0"/>
              </a:rPr>
              <a:t>The </a:t>
            </a:r>
            <a:r>
              <a:rPr lang="en-US" sz="900" dirty="0" err="1" smtClean="0">
                <a:latin typeface="Times" pitchFamily="18" charset="0"/>
              </a:rPr>
              <a:t>CANdb</a:t>
            </a:r>
            <a:r>
              <a:rPr lang="en-US" sz="900" dirty="0" smtClean="0">
                <a:latin typeface="Times" pitchFamily="18" charset="0"/>
              </a:rPr>
              <a:t> DBC file format from Vector is the de facto standard for defining CAN networks. These databases describe a network in terms of its node layout, message list, and signal definitions containing within the messages. Most users, especially those in automotive, will have database files for the network on which they are developing modules or control systems. Supporting these databases and being able to access the information contained within greatly simplifies the user interface and addresses many of the pain points associated with using CAN. </a:t>
            </a: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Solution (Added Details)</a:t>
            </a:r>
            <a:endParaRPr lang="en-US" sz="900" dirty="0" smtClean="0">
              <a:latin typeface="Times" pitchFamily="18" charset="0"/>
            </a:endParaRPr>
          </a:p>
          <a:p>
            <a:pPr eaLnBrk="1" hangingPunct="1">
              <a:lnSpc>
                <a:spcPct val="80000"/>
              </a:lnSpc>
            </a:pPr>
            <a:r>
              <a:rPr lang="en-US" sz="900" dirty="0" smtClean="0">
                <a:latin typeface="Times" pitchFamily="18" charset="0"/>
              </a:rPr>
              <a:t>In MATLAB, functions are provide allowing the user to access a CAN database file. The information in this file can then be used to build CAN messages for transmit by simply using the message and signal names. A database can also be attached to a CAN channel through which a user is receiving messages. In this case, all messages incoming will be automatically translated into a physical, symbolic name format. Using this feature, a user need not care about the complex, fine details of the network.</a:t>
            </a:r>
          </a:p>
          <a:p>
            <a:pPr eaLnBrk="1" hangingPunct="1">
              <a:lnSpc>
                <a:spcPct val="80000"/>
              </a:lnSpc>
            </a:pPr>
            <a:endParaRPr lang="en-US" sz="900" dirty="0" smtClean="0">
              <a:latin typeface="Times" pitchFamily="18" charset="0"/>
            </a:endParaRPr>
          </a:p>
          <a:p>
            <a:pPr eaLnBrk="1" hangingPunct="1">
              <a:lnSpc>
                <a:spcPct val="80000"/>
              </a:lnSpc>
            </a:pPr>
            <a:r>
              <a:rPr lang="en-US" sz="900" dirty="0" smtClean="0">
                <a:latin typeface="Times" pitchFamily="18" charset="0"/>
              </a:rPr>
              <a:t>In Simulink, the packing and unpacking blocks support CAN database files as well. To configure a block for a specific message, a user can load a database file and simply pick the message they want the block to represent by name from a list. All of the signal definition information is then automatically loaded. At that point, the user need only connect their upstream or downstream blocks and focus on their application. The complex details of the network implementation once again are managed completely by the toolbox.</a:t>
            </a:r>
          </a:p>
          <a:p>
            <a:pPr eaLnBrk="1" hangingPunct="1">
              <a:lnSpc>
                <a:spcPct val="80000"/>
              </a:lnSpc>
            </a:pPr>
            <a:endParaRPr lang="en-US" sz="900" b="1" dirty="0" smtClean="0">
              <a:latin typeface="Times" pitchFamily="18" charset="0"/>
            </a:endParaRPr>
          </a:p>
          <a:p>
            <a:pPr eaLnBrk="1" hangingPunct="1">
              <a:lnSpc>
                <a:spcPct val="80000"/>
              </a:lnSpc>
            </a:pPr>
            <a:r>
              <a:rPr lang="en-US" sz="900" b="1" dirty="0" smtClean="0">
                <a:latin typeface="Times" pitchFamily="18" charset="0"/>
              </a:rPr>
              <a:t>Doc Reference</a:t>
            </a:r>
          </a:p>
          <a:p>
            <a:pPr eaLnBrk="1" hangingPunct="1">
              <a:lnSpc>
                <a:spcPct val="80000"/>
              </a:lnSpc>
            </a:pPr>
            <a:r>
              <a:rPr lang="en-US" sz="900" dirty="0" smtClean="0">
                <a:latin typeface="Times" pitchFamily="18" charset="0"/>
              </a:rPr>
              <a:t>TBD</a:t>
            </a:r>
            <a:endParaRPr lang="en-US" sz="900" dirty="0" smtClean="0">
              <a:latin typeface="Times" pitchFamily="18" charset="0"/>
              <a:sym typeface="Wingdings" charset="2"/>
            </a:endParaRP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Demo</a:t>
            </a:r>
          </a:p>
          <a:p>
            <a:pPr eaLnBrk="1" hangingPunct="1">
              <a:lnSpc>
                <a:spcPct val="80000"/>
              </a:lnSpc>
            </a:pPr>
            <a:r>
              <a:rPr lang="en-US" sz="900" dirty="0" smtClean="0">
                <a:latin typeface="Times" pitchFamily="18" charset="0"/>
              </a:rPr>
              <a:t>The product contain a demo called “Using </a:t>
            </a:r>
            <a:r>
              <a:rPr lang="en-US" sz="900" dirty="0" err="1" smtClean="0">
                <a:latin typeface="Times" pitchFamily="18" charset="0"/>
              </a:rPr>
              <a:t>CANdb</a:t>
            </a:r>
            <a:r>
              <a:rPr lang="en-US" sz="900" dirty="0" smtClean="0">
                <a:latin typeface="Times" pitchFamily="18" charset="0"/>
              </a:rPr>
              <a:t> database files” to illustrate these features.  The demo does not require hardware as it uses Vector virtual channels.  Installation of the Vector software drivers and libraries is required. You can execute the demo by typing </a:t>
            </a:r>
            <a:r>
              <a:rPr lang="en-US" sz="900" dirty="0" err="1" smtClean="0">
                <a:latin typeface="Times" pitchFamily="18" charset="0"/>
              </a:rPr>
              <a:t>demoVNT_CANdbFiles</a:t>
            </a:r>
            <a:r>
              <a:rPr lang="en-US" sz="900" dirty="0" smtClean="0">
                <a:latin typeface="Times" pitchFamily="18" charset="0"/>
              </a:rPr>
              <a:t> at the command line.  </a:t>
            </a:r>
            <a:r>
              <a:rPr lang="en-US" sz="900" b="1" dirty="0" smtClean="0">
                <a:latin typeface="Times" pitchFamily="18" charset="0"/>
              </a:rPr>
              <a:t>However, since this demo is designed to be more of a tutorial, it is recommend that you access this demo by navigating to it from the MATLAB start menu</a:t>
            </a:r>
            <a:r>
              <a:rPr lang="en-US" sz="900" dirty="0" smtClean="0">
                <a:latin typeface="Times" pitchFamily="18" charset="0"/>
              </a:rPr>
              <a:t> or by opening the m-file in the editor.  In this way, you can step through the demo and evaluate selections.  Running the full demo will execute all steps and it will not be clear what happened.</a:t>
            </a:r>
          </a:p>
          <a:p>
            <a:pPr eaLnBrk="1" hangingPunct="1">
              <a:lnSpc>
                <a:spcPct val="80000"/>
              </a:lnSpc>
            </a:pPr>
            <a:endParaRPr lang="en-US" sz="900" dirty="0" smtClean="0">
              <a:latin typeface="Times" pitchFamily="18" charset="0"/>
            </a:endParaRPr>
          </a:p>
          <a:p>
            <a:pPr eaLnBrk="1" hangingPunct="1">
              <a:lnSpc>
                <a:spcPct val="80000"/>
              </a:lnSpc>
            </a:pPr>
            <a:r>
              <a:rPr lang="en-US" sz="900" b="1" dirty="0" smtClean="0">
                <a:latin typeface="Times" pitchFamily="18" charset="0"/>
              </a:rPr>
              <a:t>Limitations, Known Problems, and Workarounds</a:t>
            </a:r>
          </a:p>
          <a:p>
            <a:pPr eaLnBrk="1" hangingPunct="1">
              <a:lnSpc>
                <a:spcPct val="80000"/>
              </a:lnSpc>
            </a:pPr>
            <a:r>
              <a:rPr lang="en-US" sz="900" dirty="0" smtClean="0">
                <a:latin typeface="Times" pitchFamily="18" charset="0"/>
              </a:rPr>
              <a:t>None.</a:t>
            </a:r>
          </a:p>
          <a:p>
            <a:pPr eaLnBrk="1" hangingPunct="1">
              <a:lnSpc>
                <a:spcPct val="80000"/>
              </a:lnSpc>
            </a:pPr>
            <a:endParaRPr lang="en-US" sz="900" dirty="0" smtClean="0">
              <a:latin typeface="Times" pitchFamily="18" charset="0"/>
            </a:endParaRPr>
          </a:p>
          <a:p>
            <a:pPr eaLnBrk="1" hangingPunct="1">
              <a:lnSpc>
                <a:spcPct val="80000"/>
              </a:lnSpc>
            </a:pPr>
            <a:r>
              <a:rPr lang="en-US" sz="900" b="1" i="1" dirty="0" smtClean="0">
                <a:latin typeface="Times" pitchFamily="18" charset="0"/>
              </a:rPr>
              <a:t>Questions and Debugging Tips (for MathWorks Support team)</a:t>
            </a:r>
          </a:p>
          <a:p>
            <a:pPr eaLnBrk="1" hangingPunct="1">
              <a:lnSpc>
                <a:spcPct val="80000"/>
              </a:lnSpc>
            </a:pPr>
            <a:r>
              <a:rPr lang="en-US" sz="900" dirty="0" smtClean="0">
                <a:latin typeface="Times" pitchFamily="18" charset="0"/>
              </a:rPr>
              <a:t>None.</a:t>
            </a:r>
          </a:p>
          <a:p>
            <a:pPr eaLnBrk="1" hangingPunct="1">
              <a:lnSpc>
                <a:spcPct val="80000"/>
              </a:lnSpc>
            </a:pPr>
            <a:endParaRPr lang="en-US" sz="900" dirty="0" smtClean="0">
              <a:latin typeface="Times" pitchFamily="18" charset="0"/>
            </a:endParaRPr>
          </a:p>
          <a:p>
            <a:pPr eaLnBrk="1" hangingPunct="1">
              <a:lnSpc>
                <a:spcPct val="80000"/>
              </a:lnSpc>
            </a:pPr>
            <a:r>
              <a:rPr lang="en-US" sz="900" u="sng" dirty="0" smtClean="0">
                <a:latin typeface="Times" pitchFamily="18" charset="0"/>
              </a:rPr>
              <a:t>Release Number </a:t>
            </a:r>
            <a:r>
              <a:rPr lang="en-US" sz="900" dirty="0" smtClean="0">
                <a:latin typeface="Times" pitchFamily="18" charset="0"/>
              </a:rPr>
              <a:t>– v1.4 (R2011a)</a:t>
            </a:r>
          </a:p>
          <a:p>
            <a:pPr eaLnBrk="1" hangingPunct="1">
              <a:lnSpc>
                <a:spcPct val="80000"/>
              </a:lnSpc>
            </a:pPr>
            <a:endParaRPr lang="en-US" sz="900" dirty="0" smtClean="0">
              <a:latin typeface="Times"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ftr" sz="quarter" idx="4294967295"/>
          </p:nvPr>
        </p:nvSpPr>
        <p:spPr bwMode="auto">
          <a:xfrm>
            <a:off x="0" y="8685783"/>
            <a:ext cx="2972735" cy="456653"/>
          </a:xfrm>
          <a:prstGeom prst="rect">
            <a:avLst/>
          </a:prstGeom>
          <a:noFill/>
          <a:ln>
            <a:miter lim="800000"/>
            <a:headEnd/>
            <a:tailEnd/>
          </a:ln>
        </p:spPr>
        <p:txBody>
          <a:bodyPr lIns="91432" tIns="45717" rIns="91432" bIns="45717"/>
          <a:lstStyle/>
          <a:p>
            <a:r>
              <a:rPr lang="en-US"/>
              <a:t>The MathWorks</a:t>
            </a:r>
          </a:p>
        </p:txBody>
      </p:sp>
      <p:sp>
        <p:nvSpPr>
          <p:cNvPr id="43011" name="Rectangle 7"/>
          <p:cNvSpPr>
            <a:spLocks noGrp="1" noChangeArrowheads="1"/>
          </p:cNvSpPr>
          <p:nvPr>
            <p:ph type="sldNum" sz="quarter" idx="4294967295"/>
          </p:nvPr>
        </p:nvSpPr>
        <p:spPr bwMode="auto">
          <a:xfrm>
            <a:off x="3883708" y="8685783"/>
            <a:ext cx="2972735" cy="456653"/>
          </a:xfrm>
          <a:prstGeom prst="rect">
            <a:avLst/>
          </a:prstGeom>
          <a:noFill/>
          <a:ln>
            <a:miter lim="800000"/>
            <a:headEnd/>
            <a:tailEnd/>
          </a:ln>
        </p:spPr>
        <p:txBody>
          <a:bodyPr lIns="91432" tIns="45717" rIns="91432" bIns="45717"/>
          <a:lstStyle/>
          <a:p>
            <a:fld id="{8F8C0B25-3F13-47E4-AC7F-DAEBC2417CC3}" type="slidenum">
              <a:rPr lang="en-US"/>
              <a:pPr/>
              <a:t>35</a:t>
            </a:fld>
            <a:endParaRPr lang="en-US"/>
          </a:p>
        </p:txBody>
      </p:sp>
      <p:sp>
        <p:nvSpPr>
          <p:cNvPr id="43012" name="Rectangle 2"/>
          <p:cNvSpPr>
            <a:spLocks noGrp="1" noRot="1" noChangeAspect="1" noChangeArrowheads="1" noTextEdit="1"/>
          </p:cNvSpPr>
          <p:nvPr>
            <p:ph type="sldImg"/>
          </p:nvPr>
        </p:nvSpPr>
        <p:spPr>
          <a:xfrm>
            <a:off x="1143000" y="685800"/>
            <a:ext cx="4572000" cy="3430588"/>
          </a:xfrm>
          <a:ln/>
        </p:spPr>
      </p:sp>
      <p:sp>
        <p:nvSpPr>
          <p:cNvPr id="43013" name="Rectangle 3"/>
          <p:cNvSpPr>
            <a:spLocks noGrp="1" noChangeArrowheads="1"/>
          </p:cNvSpPr>
          <p:nvPr>
            <p:ph type="body" idx="1"/>
          </p:nvPr>
        </p:nvSpPr>
        <p:spPr>
          <a:xfrm>
            <a:off x="1024652" y="4344456"/>
            <a:ext cx="5029823" cy="4113001"/>
          </a:xfrm>
          <a:noFill/>
          <a:ln w="9525"/>
        </p:spPr>
        <p:txBody>
          <a:bodyPr/>
          <a:lstStyle/>
          <a:p>
            <a:pPr eaLnBrk="1" hangingPunct="1"/>
            <a:endParaRPr lang="en-US" smtClean="0"/>
          </a:p>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6"/>
          <p:cNvSpPr>
            <a:spLocks noGrp="1" noChangeArrowheads="1"/>
          </p:cNvSpPr>
          <p:nvPr>
            <p:ph type="ftr" sz="quarter" idx="4"/>
          </p:nvPr>
        </p:nvSpPr>
        <p:spPr>
          <a:noFill/>
        </p:spPr>
        <p:txBody>
          <a:bodyPr/>
          <a:lstStyle/>
          <a:p>
            <a:endParaRPr lang="en-US" smtClean="0"/>
          </a:p>
        </p:txBody>
      </p:sp>
      <p:sp>
        <p:nvSpPr>
          <p:cNvPr id="98307" name="Rectangle 7"/>
          <p:cNvSpPr>
            <a:spLocks noGrp="1" noChangeArrowheads="1"/>
          </p:cNvSpPr>
          <p:nvPr>
            <p:ph type="sldNum" sz="quarter" idx="5"/>
          </p:nvPr>
        </p:nvSpPr>
        <p:spPr>
          <a:noFill/>
        </p:spPr>
        <p:txBody>
          <a:bodyPr/>
          <a:lstStyle/>
          <a:p>
            <a:endParaRPr lang="en-US" smtClean="0"/>
          </a:p>
        </p:txBody>
      </p:sp>
      <p:sp>
        <p:nvSpPr>
          <p:cNvPr id="98308" name="Rectangle 2"/>
          <p:cNvSpPr>
            <a:spLocks noGrp="1" noRot="1" noChangeAspect="1" noChangeArrowheads="1" noTextEdit="1"/>
          </p:cNvSpPr>
          <p:nvPr>
            <p:ph type="sldImg"/>
          </p:nvPr>
        </p:nvSpPr>
        <p:spPr>
          <a:xfrm>
            <a:off x="1144588" y="684213"/>
            <a:ext cx="4572000" cy="3430587"/>
          </a:xfrm>
          <a:ln/>
        </p:spPr>
      </p:sp>
      <p:sp>
        <p:nvSpPr>
          <p:cNvPr id="98309" name="Rectangle 3"/>
          <p:cNvSpPr>
            <a:spLocks noGrp="1" noChangeArrowheads="1"/>
          </p:cNvSpPr>
          <p:nvPr>
            <p:ph type="body" idx="1"/>
          </p:nvPr>
        </p:nvSpPr>
        <p:spPr>
          <a:xfrm>
            <a:off x="916258" y="4343713"/>
            <a:ext cx="5025486" cy="4115426"/>
          </a:xfrm>
          <a:noFill/>
          <a:ln/>
        </p:spPr>
        <p:txBody>
          <a:bodyPr/>
          <a:lstStyle/>
          <a:p>
            <a:pPr marL="168587" indent="-168587">
              <a:lnSpc>
                <a:spcPct val="80000"/>
              </a:lnSpc>
            </a:pPr>
            <a:r>
              <a:rPr lang="en-US" sz="800" dirty="0" smtClean="0"/>
              <a:t>The last of the Test &amp; Measurement toolboxes to talk about is the Instrument Control Toolbox.</a:t>
            </a:r>
          </a:p>
          <a:p>
            <a:pPr marL="168587" indent="-168587">
              <a:lnSpc>
                <a:spcPct val="80000"/>
              </a:lnSpc>
            </a:pPr>
            <a:endParaRPr lang="en-US" sz="800" dirty="0" smtClean="0"/>
          </a:p>
          <a:p>
            <a:pPr marL="168587" indent="-168587">
              <a:lnSpc>
                <a:spcPct val="80000"/>
              </a:lnSpc>
            </a:pPr>
            <a:r>
              <a:rPr lang="en-US" sz="800" dirty="0" smtClean="0"/>
              <a:t>This toolbox lets you communicate with instruments, such as oscilloscopes, function generators, and analytical instruments, directly from MATLAB.  It is made all the easier with a built-in tool called </a:t>
            </a:r>
            <a:r>
              <a:rPr lang="en-US" sz="800" dirty="0" err="1" smtClean="0"/>
              <a:t>TMTool</a:t>
            </a:r>
            <a:r>
              <a:rPr lang="en-US" sz="800" dirty="0" smtClean="0"/>
              <a:t>.  This tool allows you to investigate your instruments from an interactive, graphical interface.  It also makes use of standard instrument drivers , such as IVI and </a:t>
            </a:r>
            <a:r>
              <a:rPr lang="en-US" sz="800" dirty="0" err="1" smtClean="0"/>
              <a:t>VXI</a:t>
            </a:r>
            <a:r>
              <a:rPr lang="en-US" sz="800" i="1" dirty="0" err="1" smtClean="0"/>
              <a:t>plug&amp;play</a:t>
            </a:r>
            <a:r>
              <a:rPr lang="en-US" sz="800" dirty="0" smtClean="0"/>
              <a:t>, for more of a point and click type of environment.  Actual MATLAB code can be generated from your work with in the tool, which can then be easy implemented into applications to automate your test setups.</a:t>
            </a:r>
          </a:p>
          <a:p>
            <a:pPr marL="168587" indent="-168587">
              <a:lnSpc>
                <a:spcPct val="80000"/>
              </a:lnSpc>
            </a:pPr>
            <a:endParaRPr lang="en-US" sz="800" dirty="0" smtClean="0"/>
          </a:p>
          <a:p>
            <a:pPr marL="168587" indent="-168587">
              <a:lnSpc>
                <a:spcPct val="80000"/>
              </a:lnSpc>
            </a:pPr>
            <a:r>
              <a:rPr lang="en-US" sz="800" dirty="0" smtClean="0"/>
              <a:t>Let’s take a look at the protocols the toolbox supports…</a:t>
            </a:r>
          </a:p>
          <a:p>
            <a:pPr marL="168587" indent="-168587">
              <a:lnSpc>
                <a:spcPct val="80000"/>
              </a:lnSpc>
            </a:pPr>
            <a:endParaRPr lang="en-US" sz="800" dirty="0" smtClean="0"/>
          </a:p>
          <a:p>
            <a:pPr marL="168587" indent="-168587">
              <a:lnSpc>
                <a:spcPct val="80000"/>
              </a:lnSpc>
            </a:pPr>
            <a:endParaRPr lang="en-US" sz="800" dirty="0" smtClean="0"/>
          </a:p>
          <a:p>
            <a:pPr marL="168587" indent="-168587">
              <a:lnSpc>
                <a:spcPct val="80000"/>
              </a:lnSpc>
            </a:pPr>
            <a:endParaRPr lang="en-US" sz="800" dirty="0" smtClean="0"/>
          </a:p>
          <a:p>
            <a:pPr marL="168587" indent="-168587">
              <a:lnSpc>
                <a:spcPct val="80000"/>
              </a:lnSpc>
            </a:pPr>
            <a:r>
              <a:rPr lang="en-US" sz="800" b="1" dirty="0" smtClean="0"/>
              <a:t>K</a:t>
            </a:r>
            <a:r>
              <a:rPr lang="en-US" sz="800" b="1" i="1" dirty="0" smtClean="0"/>
              <a:t>ey Features:</a:t>
            </a:r>
          </a:p>
          <a:p>
            <a:pPr marL="168587" indent="-168587">
              <a:lnSpc>
                <a:spcPct val="80000"/>
              </a:lnSpc>
              <a:buFontTx/>
              <a:buChar char="•"/>
            </a:pPr>
            <a:r>
              <a:rPr lang="en-US" sz="800" i="1" dirty="0" smtClean="0"/>
              <a:t>Instrument driver support for IVI, </a:t>
            </a:r>
            <a:r>
              <a:rPr lang="en-US" sz="800" i="1" dirty="0" err="1" smtClean="0"/>
              <a:t>VXIplug&amp;play</a:t>
            </a:r>
            <a:r>
              <a:rPr lang="en-US" sz="800" i="1" dirty="0" smtClean="0"/>
              <a:t>, and MATLAB instrument drivers </a:t>
            </a:r>
          </a:p>
          <a:p>
            <a:pPr marL="168587" indent="-168587">
              <a:lnSpc>
                <a:spcPct val="80000"/>
              </a:lnSpc>
              <a:buFontTx/>
              <a:buChar char="•"/>
            </a:pPr>
            <a:r>
              <a:rPr lang="en-US" sz="800" i="1" dirty="0" smtClean="0"/>
              <a:t>Support for GPIB and VISA standard protocols (GPIB, GPIB-VXI, VXI, USB, TCP/IP, serial) </a:t>
            </a:r>
          </a:p>
          <a:p>
            <a:pPr marL="168587" indent="-168587">
              <a:lnSpc>
                <a:spcPct val="80000"/>
              </a:lnSpc>
              <a:buFontTx/>
              <a:buChar char="•"/>
            </a:pPr>
            <a:r>
              <a:rPr lang="en-US" sz="800" i="1" dirty="0" smtClean="0"/>
              <a:t>Support for networked instruments using the TCP/IP and UDP protocols </a:t>
            </a:r>
          </a:p>
          <a:p>
            <a:pPr marL="168587" indent="-168587">
              <a:lnSpc>
                <a:spcPct val="80000"/>
              </a:lnSpc>
              <a:buFontTx/>
              <a:buChar char="•"/>
            </a:pPr>
            <a:r>
              <a:rPr lang="en-US" sz="800" i="1" dirty="0" smtClean="0"/>
              <a:t>Simulink blocks for sending and receiving live data between instruments and Simulink models </a:t>
            </a:r>
          </a:p>
          <a:p>
            <a:pPr marL="168587" indent="-168587">
              <a:lnSpc>
                <a:spcPct val="80000"/>
              </a:lnSpc>
              <a:buFontTx/>
              <a:buChar char="•"/>
            </a:pPr>
            <a:r>
              <a:rPr lang="en-US" sz="800" i="1" dirty="0" smtClean="0"/>
              <a:t>Graphical user interface for identifying, configuring, and communicating with instruments </a:t>
            </a:r>
          </a:p>
          <a:p>
            <a:pPr marL="168587" indent="-168587">
              <a:lnSpc>
                <a:spcPct val="80000"/>
              </a:lnSpc>
              <a:buFontTx/>
              <a:buChar char="•"/>
            </a:pPr>
            <a:r>
              <a:rPr lang="en-US" sz="800" i="1" dirty="0" smtClean="0"/>
              <a:t>Hardware availability, management, and configuration tools </a:t>
            </a:r>
          </a:p>
          <a:p>
            <a:pPr marL="168587" indent="-168587">
              <a:lnSpc>
                <a:spcPct val="80000"/>
              </a:lnSpc>
              <a:buFontTx/>
              <a:buChar char="•"/>
            </a:pPr>
            <a:r>
              <a:rPr lang="en-US" sz="800" i="1" dirty="0" smtClean="0"/>
              <a:t>Instrument driver development and testing tools </a:t>
            </a:r>
          </a:p>
          <a:p>
            <a:pPr marL="168587" indent="-168587">
              <a:lnSpc>
                <a:spcPct val="80000"/>
              </a:lnSpc>
              <a:buFontTx/>
              <a:buChar char="•"/>
            </a:pPr>
            <a:r>
              <a:rPr lang="en-US" sz="800" i="1" dirty="0" smtClean="0"/>
              <a:t>Functions for reading and writing binary and text (ASCII) data </a:t>
            </a:r>
          </a:p>
          <a:p>
            <a:pPr marL="168587" indent="-168587">
              <a:lnSpc>
                <a:spcPct val="80000"/>
              </a:lnSpc>
              <a:buFontTx/>
              <a:buChar char="•"/>
            </a:pPr>
            <a:r>
              <a:rPr lang="en-US" sz="800" i="1" dirty="0" smtClean="0"/>
              <a:t>Synchronous and asynchronous (blocking and </a:t>
            </a:r>
            <a:r>
              <a:rPr lang="en-US" sz="800" i="1" dirty="0" err="1" smtClean="0"/>
              <a:t>nonblocking</a:t>
            </a:r>
            <a:r>
              <a:rPr lang="en-US" sz="800" i="1" dirty="0" smtClean="0"/>
              <a:t>) read-and-write operations </a:t>
            </a:r>
          </a:p>
          <a:p>
            <a:pPr marL="168587" indent="-168587">
              <a:lnSpc>
                <a:spcPct val="80000"/>
              </a:lnSpc>
              <a:buFontTx/>
              <a:buChar char="•"/>
            </a:pPr>
            <a:r>
              <a:rPr lang="en-US" sz="800" i="1" dirty="0" smtClean="0"/>
              <a:t>Event handling for time-out, bytes read, data written, and other events </a:t>
            </a:r>
          </a:p>
          <a:p>
            <a:pPr marL="168587" indent="-168587">
              <a:lnSpc>
                <a:spcPct val="80000"/>
              </a:lnSpc>
              <a:buFontTx/>
              <a:buChar char="•"/>
            </a:pPr>
            <a:r>
              <a:rPr lang="en-US" sz="800" i="1" dirty="0" smtClean="0"/>
              <a:t>Recording of data transferred to and from instruments </a:t>
            </a:r>
          </a:p>
          <a:p>
            <a:pPr marL="168587" indent="-168587">
              <a:lnSpc>
                <a:spcPct val="80000"/>
              </a:lnSpc>
            </a:pPr>
            <a:endParaRPr lang="en-US" sz="800" b="1" i="1" dirty="0" smtClean="0"/>
          </a:p>
          <a:p>
            <a:pPr marL="168110" indent="-168110">
              <a:lnSpc>
                <a:spcPct val="80000"/>
              </a:lnSpc>
            </a:pPr>
            <a:endParaRPr lang="en-US" sz="800" b="1" i="1"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ftr" sz="quarter" idx="4"/>
          </p:nvPr>
        </p:nvSpPr>
        <p:spPr>
          <a:noFill/>
        </p:spPr>
        <p:txBody>
          <a:bodyPr/>
          <a:lstStyle/>
          <a:p>
            <a:r>
              <a:rPr lang="en-US" smtClean="0"/>
              <a:t>The MathWorks</a:t>
            </a:r>
          </a:p>
        </p:txBody>
      </p:sp>
      <p:sp>
        <p:nvSpPr>
          <p:cNvPr id="40963" name="Rectangle 7"/>
          <p:cNvSpPr>
            <a:spLocks noGrp="1" noChangeArrowheads="1"/>
          </p:cNvSpPr>
          <p:nvPr>
            <p:ph type="sldNum" sz="quarter" idx="5"/>
          </p:nvPr>
        </p:nvSpPr>
        <p:spPr>
          <a:noFill/>
        </p:spPr>
        <p:txBody>
          <a:bodyPr/>
          <a:lstStyle/>
          <a:p>
            <a:fld id="{BE214759-011F-4C22-B8F3-E483DBAFB2A3}" type="slidenum">
              <a:rPr lang="en-US" smtClean="0"/>
              <a:pPr/>
              <a:t>37</a:t>
            </a:fld>
            <a:endParaRPr lang="en-US" smtClean="0"/>
          </a:p>
        </p:txBody>
      </p:sp>
      <p:sp>
        <p:nvSpPr>
          <p:cNvPr id="40964" name="Rectangle 2"/>
          <p:cNvSpPr>
            <a:spLocks noGrp="1" noRot="1" noChangeAspect="1" noChangeArrowheads="1" noTextEdit="1"/>
          </p:cNvSpPr>
          <p:nvPr>
            <p:ph type="sldImg"/>
          </p:nvPr>
        </p:nvSpPr>
        <p:spPr>
          <a:xfrm>
            <a:off x="1151833" y="686426"/>
            <a:ext cx="4557453" cy="3429000"/>
          </a:xfrm>
          <a:ln/>
        </p:spPr>
      </p:sp>
      <p:sp>
        <p:nvSpPr>
          <p:cNvPr id="40965" name="Rectangle 3"/>
          <p:cNvSpPr>
            <a:spLocks noGrp="1" noChangeArrowheads="1"/>
          </p:cNvSpPr>
          <p:nvPr>
            <p:ph type="body" idx="1"/>
          </p:nvPr>
        </p:nvSpPr>
        <p:spPr>
          <a:xfrm>
            <a:off x="822962" y="4276479"/>
            <a:ext cx="5558097" cy="4439093"/>
          </a:xfrm>
          <a:noFill/>
          <a:ln/>
        </p:spPr>
        <p:txBody>
          <a:bodyPr/>
          <a:lstStyle/>
          <a:p>
            <a:pPr eaLnBrk="1" hangingPunct="1"/>
            <a:r>
              <a:rPr lang="en-US" i="1" smtClean="0"/>
              <a:t>Instrument Control Toolbox provides support for four different communication protocols. </a:t>
            </a:r>
          </a:p>
          <a:p>
            <a:pPr eaLnBrk="1" hangingPunct="1"/>
            <a:endParaRPr lang="en-US" smtClean="0"/>
          </a:p>
          <a:p>
            <a:pPr eaLnBrk="1" hangingPunct="1"/>
            <a:r>
              <a:rPr lang="en-US" i="1" smtClean="0"/>
              <a:t>First, the toolbox provides support for instruments that are GPIB capable. GPIB boards provided by Agilent Technologies, National Instruments, Measurement Computing and others are supported by the toolbox. </a:t>
            </a:r>
          </a:p>
          <a:p>
            <a:pPr eaLnBrk="1" hangingPunct="1"/>
            <a:endParaRPr lang="en-US" i="1" smtClean="0"/>
          </a:p>
          <a:p>
            <a:pPr eaLnBrk="1" hangingPunct="1"/>
            <a:r>
              <a:rPr lang="en-US" i="1" smtClean="0"/>
              <a:t>The toolbox also provides communication with serial port devices, GPIB capable instruments, VXI instruments and GPIB-VXI instruments through the VISA standard. The VISA standard was developed by Agilent Technologies and National Instruments and provides a common language for communicating with these types of instruments regardless of the communication interface used.  In addition to GPIB, VISA allows communication to compatible devices over TCP/IP and USB.   </a:t>
            </a:r>
          </a:p>
          <a:p>
            <a:pPr eaLnBrk="1" hangingPunct="1"/>
            <a:endParaRPr lang="en-US" i="1" smtClean="0"/>
          </a:p>
          <a:p>
            <a:pPr eaLnBrk="1" hangingPunct="1"/>
            <a:r>
              <a:rPr lang="en-US" i="1" smtClean="0"/>
              <a:t>Why use Visa?  Primarily for hardware that requires it, such as the VXI hardware and some Tek hardware.  VISA is also required for high level instrument communication using Industry Standard IVI drivers.</a:t>
            </a:r>
          </a:p>
          <a:p>
            <a:pPr eaLnBrk="1" hangingPunct="1"/>
            <a:endParaRPr lang="en-US" i="1" smtClean="0"/>
          </a:p>
          <a:p>
            <a:pPr eaLnBrk="1" hangingPunct="1"/>
            <a:r>
              <a:rPr lang="en-US" i="1" smtClean="0"/>
              <a:t>Finally, the toolbox extends the serial port functionality provided in core MATLAB. Specifically, the toolbox provides methods for determining what ports are available on your machine, property information and help and tools (GUIs) for creating and communicating with a serial port device.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7F284F79-5046-46D9-91DF-2A77A7E225B8}" type="slidenum">
              <a:rPr lang="en-US" altLang="en-US" smtClean="0"/>
              <a:pPr/>
              <a:t>39</a:t>
            </a:fld>
            <a:endParaRPr lang="en-US" altLang="en-US" smtClean="0"/>
          </a:p>
        </p:txBody>
      </p:sp>
      <p:sp>
        <p:nvSpPr>
          <p:cNvPr id="131075" name="Rectangle 2"/>
          <p:cNvSpPr>
            <a:spLocks noGrp="1" noRot="1" noChangeAspect="1" noChangeArrowheads="1" noTextEdit="1"/>
          </p:cNvSpPr>
          <p:nvPr>
            <p:ph type="sldImg"/>
          </p:nvPr>
        </p:nvSpPr>
        <p:spPr>
          <a:xfrm>
            <a:off x="1144588" y="684213"/>
            <a:ext cx="4573587" cy="3430587"/>
          </a:xfrm>
          <a:ln w="12700" cap="flat">
            <a:solidFill>
              <a:schemeClr val="tx1"/>
            </a:solidFill>
          </a:ln>
        </p:spPr>
      </p:sp>
      <p:sp>
        <p:nvSpPr>
          <p:cNvPr id="131076" name="Rectangle 3"/>
          <p:cNvSpPr>
            <a:spLocks noGrp="1" noChangeArrowheads="1"/>
          </p:cNvSpPr>
          <p:nvPr>
            <p:ph type="body" idx="1"/>
          </p:nvPr>
        </p:nvSpPr>
        <p:spPr>
          <a:xfrm>
            <a:off x="914089" y="4342892"/>
            <a:ext cx="5029823" cy="4116129"/>
          </a:xfrm>
          <a:noFill/>
          <a:ln/>
        </p:spPr>
        <p:txBody>
          <a:bodyPr lIns="92576" tIns="47073" rIns="92576" bIns="47073"/>
          <a:lstStyle/>
          <a:p>
            <a:pPr eaLnBrk="1" hangingPunct="1"/>
            <a:r>
              <a:rPr lang="en-US" dirty="0" smtClean="0"/>
              <a:t>Briefly describe</a:t>
            </a:r>
            <a:r>
              <a:rPr lang="en-US" baseline="0" dirty="0" smtClean="0"/>
              <a:t> what each product does and how it was used in the demo.  Talk more about in second half of seminar??? Move to part 2</a:t>
            </a:r>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more information, refer to </a:t>
            </a:r>
            <a:r>
              <a:rPr lang="en-US" b="1" dirty="0" smtClean="0"/>
              <a:t>mathworks.com/books</a:t>
            </a:r>
            <a:r>
              <a:rPr lang="en-US" dirty="0" smtClean="0"/>
              <a:t>.</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ftr" sz="quarter" idx="4"/>
          </p:nvPr>
        </p:nvSpPr>
        <p:spPr>
          <a:noFill/>
        </p:spPr>
        <p:txBody>
          <a:bodyPr/>
          <a:lstStyle/>
          <a:p>
            <a:r>
              <a:rPr lang="en-US" smtClean="0"/>
              <a:t>The MathWorks</a:t>
            </a:r>
          </a:p>
        </p:txBody>
      </p:sp>
      <p:sp>
        <p:nvSpPr>
          <p:cNvPr id="50179" name="Rectangle 7"/>
          <p:cNvSpPr>
            <a:spLocks noGrp="1" noChangeArrowheads="1"/>
          </p:cNvSpPr>
          <p:nvPr>
            <p:ph type="sldNum" sz="quarter" idx="5"/>
          </p:nvPr>
        </p:nvSpPr>
        <p:spPr>
          <a:noFill/>
        </p:spPr>
        <p:txBody>
          <a:bodyPr/>
          <a:lstStyle/>
          <a:p>
            <a:fld id="{00634ABE-96C8-4DC3-996E-47CAF4B0CA1F}" type="slidenum">
              <a:rPr lang="en-US"/>
              <a:pPr/>
              <a:t>41</a:t>
            </a:fld>
            <a:endParaRPr lang="en-US"/>
          </a:p>
        </p:txBody>
      </p:sp>
      <p:sp>
        <p:nvSpPr>
          <p:cNvPr id="50180" name="Rectangle 2"/>
          <p:cNvSpPr>
            <a:spLocks noGrp="1" noRot="1" noChangeAspect="1" noChangeArrowheads="1" noTextEdit="1"/>
          </p:cNvSpPr>
          <p:nvPr>
            <p:ph type="sldImg"/>
          </p:nvPr>
        </p:nvSpPr>
        <p:spPr>
          <a:xfrm>
            <a:off x="1143000" y="685800"/>
            <a:ext cx="4572000" cy="3429000"/>
          </a:xfrm>
          <a:ln/>
        </p:spPr>
      </p:sp>
      <p:sp>
        <p:nvSpPr>
          <p:cNvPr id="50181" name="Rectangle 3"/>
          <p:cNvSpPr>
            <a:spLocks noGrp="1" noChangeArrowheads="1"/>
          </p:cNvSpPr>
          <p:nvPr>
            <p:ph type="body" idx="1"/>
          </p:nvPr>
        </p:nvSpPr>
        <p:spPr>
          <a:xfrm>
            <a:off x="380309" y="4343715"/>
            <a:ext cx="6097385" cy="4113862"/>
          </a:xfrm>
          <a:noFill/>
          <a:ln/>
        </p:spPr>
        <p:txBody>
          <a:bodyPr>
            <a:normAutofit fontScale="92500" lnSpcReduction="10000"/>
          </a:bodyPr>
          <a:lstStyle/>
          <a:p>
            <a:pPr marL="170153" lvl="1"/>
            <a:r>
              <a:rPr lang="en-US" dirty="0" smtClean="0"/>
              <a:t>MathWorks Technical Support is a service provided to our existing customers that are under maintenance. The types of questions that our technical support staff can field are things like:</a:t>
            </a:r>
          </a:p>
          <a:p>
            <a:pPr marL="170153" lvl="1"/>
            <a:endParaRPr lang="en-US" dirty="0" smtClean="0"/>
          </a:p>
          <a:p>
            <a:pPr marL="170153" lvl="1">
              <a:buFontTx/>
              <a:buChar char="•"/>
            </a:pPr>
            <a:r>
              <a:rPr lang="en-US" dirty="0" smtClean="0"/>
              <a:t> How do I…?</a:t>
            </a:r>
          </a:p>
          <a:p>
            <a:pPr marL="170153" lvl="1">
              <a:buFontTx/>
              <a:buChar char="•"/>
            </a:pPr>
            <a:r>
              <a:rPr lang="en-US" dirty="0" smtClean="0"/>
              <a:t> Can you explain this behavior?</a:t>
            </a:r>
          </a:p>
          <a:p>
            <a:pPr marL="170153" lvl="1">
              <a:buFontTx/>
              <a:buChar char="•"/>
            </a:pPr>
            <a:r>
              <a:rPr lang="en-US" dirty="0" smtClean="0"/>
              <a:t> This is a bug.</a:t>
            </a:r>
          </a:p>
          <a:p>
            <a:pPr marL="170153" lvl="1">
              <a:buFontTx/>
              <a:buChar char="•"/>
            </a:pPr>
            <a:r>
              <a:rPr lang="en-US" dirty="0" smtClean="0"/>
              <a:t> Can MathWorks products do this?</a:t>
            </a:r>
          </a:p>
          <a:p>
            <a:pPr marL="170153" lvl="1">
              <a:buFontTx/>
              <a:buChar char="•"/>
            </a:pPr>
            <a:r>
              <a:rPr lang="en-US" dirty="0" smtClean="0"/>
              <a:t> Here is a suggestion for the next version…</a:t>
            </a:r>
          </a:p>
          <a:p>
            <a:pPr marL="170153" lvl="1"/>
            <a:endParaRPr lang="en-US" dirty="0" smtClean="0"/>
          </a:p>
          <a:p>
            <a:pPr marL="170153" lvl="1"/>
            <a:r>
              <a:rPr lang="en-US" dirty="0" smtClean="0"/>
              <a:t>Technical support is one of MathWorks strengths: 90% of customers surveyed also indicate high satisfaction with our technical support services. [</a:t>
            </a:r>
            <a:r>
              <a:rPr lang="en-US" i="1" dirty="0" smtClean="0"/>
              <a:t>We do a daily transactional survey with a 48% response rate.  90% choose a rating of 8-10 with very positive remarks about our services.]</a:t>
            </a:r>
            <a:r>
              <a:rPr lang="en-US" dirty="0" smtClean="0"/>
              <a:t> </a:t>
            </a:r>
          </a:p>
          <a:p>
            <a:pPr marL="170153" lvl="1"/>
            <a:endParaRPr lang="en-US" dirty="0" smtClean="0"/>
          </a:p>
          <a:p>
            <a:pPr marL="170153" lvl="1"/>
            <a:r>
              <a:rPr lang="en-US" dirty="0" smtClean="0"/>
              <a:t>MathWorks is strongly dedicated to providing high-quality and timely technical support with a support staff of just under 10% of its total employee base.</a:t>
            </a:r>
          </a:p>
          <a:p>
            <a:pPr marL="170153" lvl="1"/>
            <a:endParaRPr lang="en-US" dirty="0" smtClean="0"/>
          </a:p>
          <a:p>
            <a:pPr marL="170153" lvl="1"/>
            <a:r>
              <a:rPr lang="en-US" dirty="0" smtClean="0"/>
              <a:t>All of MathWorks support engineers have MS degrees in engineering fields (electrical, mechanical, aerospace, chemical, etc.) or computer science. By design, their knowledge includes both MathWorks software and its applications. This is fundamental to our ability to provide strong support.  The support organization is internally tiered with escalation procedures that can include direct collaboration with development staff.</a:t>
            </a:r>
          </a:p>
          <a:p>
            <a:pPr marL="170153" lvl="1"/>
            <a:endParaRPr lang="en-US" dirty="0" smtClean="0"/>
          </a:p>
          <a:p>
            <a:pPr marL="170153" lvl="1"/>
            <a:r>
              <a:rPr lang="en-US" dirty="0" smtClean="0"/>
              <a:t>In addition to the convenience of being able to quickly reach a knowledgeable human being, users can access MathWorks online support, which offers a growing supply of documents on a range of topics. Accessed by thousands daily, this site is a 24/7 resource for users.</a:t>
            </a:r>
          </a:p>
          <a:p>
            <a:pPr marL="170153" lvl="1"/>
            <a:endParaRPr lang="en-US" dirty="0" smtClean="0"/>
          </a:p>
          <a:p>
            <a:pPr marL="170153" lvl="1"/>
            <a:r>
              <a:rPr lang="en-US" dirty="0" smtClean="0"/>
              <a:t>For more</a:t>
            </a:r>
            <a:r>
              <a:rPr lang="en-US" baseline="0" dirty="0" smtClean="0"/>
              <a:t> information, refer to </a:t>
            </a:r>
            <a:r>
              <a:rPr lang="en-US" b="1" baseline="0" dirty="0" smtClean="0"/>
              <a:t>mathworks.com/support</a:t>
            </a:r>
            <a:r>
              <a:rPr lang="en-US" baseline="0" dirty="0" smtClean="0"/>
              <a:t>.</a:t>
            </a:r>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ftr" sz="quarter" idx="4"/>
          </p:nvPr>
        </p:nvSpPr>
        <p:spPr>
          <a:noFill/>
        </p:spPr>
        <p:txBody>
          <a:bodyPr/>
          <a:lstStyle/>
          <a:p>
            <a:r>
              <a:rPr lang="en-US" smtClean="0"/>
              <a:t>The MathWorks</a:t>
            </a:r>
          </a:p>
        </p:txBody>
      </p:sp>
      <p:sp>
        <p:nvSpPr>
          <p:cNvPr id="35843" name="Rectangle 7"/>
          <p:cNvSpPr>
            <a:spLocks noGrp="1" noChangeArrowheads="1"/>
          </p:cNvSpPr>
          <p:nvPr>
            <p:ph type="sldNum" sz="quarter" idx="5"/>
          </p:nvPr>
        </p:nvSpPr>
        <p:spPr>
          <a:noFill/>
        </p:spPr>
        <p:txBody>
          <a:bodyPr/>
          <a:lstStyle/>
          <a:p>
            <a:fld id="{6A1C0749-C2C1-4E08-A0FE-43FAD5F8D2CC}" type="slidenum">
              <a:rPr lang="en-US"/>
              <a:pPr/>
              <a:t>8</a:t>
            </a:fld>
            <a:endParaRPr lang="en-US"/>
          </a:p>
        </p:txBody>
      </p:sp>
      <p:sp>
        <p:nvSpPr>
          <p:cNvPr id="35844" name="Rectangle 2"/>
          <p:cNvSpPr>
            <a:spLocks noGrp="1" noRot="1" noChangeAspect="1" noChangeArrowheads="1" noTextEdit="1"/>
          </p:cNvSpPr>
          <p:nvPr>
            <p:ph type="sldImg"/>
          </p:nvPr>
        </p:nvSpPr>
        <p:spPr>
          <a:ln/>
        </p:spPr>
      </p:sp>
      <p:sp>
        <p:nvSpPr>
          <p:cNvPr id="3584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ftr" sz="quarter" idx="4"/>
          </p:nvPr>
        </p:nvSpPr>
        <p:spPr>
          <a:noFill/>
        </p:spPr>
        <p:txBody>
          <a:bodyPr/>
          <a:lstStyle/>
          <a:p>
            <a:r>
              <a:rPr lang="en-US" smtClean="0"/>
              <a:t>The MathWorks</a:t>
            </a:r>
          </a:p>
        </p:txBody>
      </p:sp>
      <p:sp>
        <p:nvSpPr>
          <p:cNvPr id="36867" name="Rectangle 7"/>
          <p:cNvSpPr>
            <a:spLocks noGrp="1" noChangeArrowheads="1"/>
          </p:cNvSpPr>
          <p:nvPr>
            <p:ph type="sldNum" sz="quarter" idx="5"/>
          </p:nvPr>
        </p:nvSpPr>
        <p:spPr>
          <a:noFill/>
        </p:spPr>
        <p:txBody>
          <a:bodyPr/>
          <a:lstStyle/>
          <a:p>
            <a:fld id="{AB4A7730-780E-4666-A21D-345641465185}" type="slidenum">
              <a:rPr lang="en-US"/>
              <a:pPr/>
              <a:t>9</a:t>
            </a:fld>
            <a:endParaRPr lang="en-US"/>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lvl="1"/>
            <a:r>
              <a:rPr lang="en-US" sz="1200" kern="1200" dirty="0" smtClean="0">
                <a:solidFill>
                  <a:schemeClr val="tx1"/>
                </a:solidFill>
                <a:effectLst/>
                <a:latin typeface="+mn-lt"/>
                <a:ea typeface="+mn-ea"/>
                <a:cs typeface="+mn-cs"/>
              </a:rPr>
              <a:t>Introduction</a:t>
            </a:r>
          </a:p>
          <a:p>
            <a:pPr lvl="1"/>
            <a:r>
              <a:rPr lang="en-US" sz="1200" kern="1200" dirty="0" smtClean="0">
                <a:solidFill>
                  <a:schemeClr val="tx1"/>
                </a:solidFill>
                <a:effectLst/>
                <a:latin typeface="+mn-lt"/>
                <a:ea typeface="+mn-ea"/>
                <a:cs typeface="+mn-cs"/>
              </a:rPr>
              <a:t>Battery testing &amp; data acquisition (value proposition: one environment from data acquisition to analysis, online analysis and alarms, and etc.)</a:t>
            </a:r>
          </a:p>
          <a:p>
            <a:pPr lvl="2"/>
            <a:r>
              <a:rPr lang="en-US" sz="1200" kern="1200" dirty="0" smtClean="0">
                <a:solidFill>
                  <a:schemeClr val="tx1"/>
                </a:solidFill>
                <a:effectLst/>
                <a:latin typeface="+mn-lt"/>
                <a:ea typeface="+mn-ea"/>
                <a:cs typeface="+mn-cs"/>
              </a:rPr>
              <a:t>Demo of DAT and VNT (also shows </a:t>
            </a:r>
            <a:r>
              <a:rPr lang="en-US" sz="1200" kern="1200" dirty="0" err="1" smtClean="0">
                <a:solidFill>
                  <a:schemeClr val="tx1"/>
                </a:solidFill>
                <a:effectLst/>
                <a:latin typeface="+mn-lt"/>
                <a:ea typeface="+mn-ea"/>
                <a:cs typeface="+mn-cs"/>
              </a:rPr>
              <a:t>xPC</a:t>
            </a:r>
            <a:r>
              <a:rPr lang="en-US" sz="1200" kern="1200" dirty="0" smtClean="0">
                <a:solidFill>
                  <a:schemeClr val="tx1"/>
                </a:solidFill>
                <a:effectLst/>
                <a:latin typeface="+mn-lt"/>
                <a:ea typeface="+mn-ea"/>
                <a:cs typeface="+mn-cs"/>
              </a:rPr>
              <a:t> Target as part of the setup)</a:t>
            </a:r>
          </a:p>
          <a:p>
            <a:pPr lvl="1"/>
            <a:r>
              <a:rPr lang="en-US" sz="1200" kern="1200" dirty="0" smtClean="0">
                <a:solidFill>
                  <a:schemeClr val="tx1"/>
                </a:solidFill>
                <a:effectLst/>
                <a:latin typeface="+mn-lt"/>
                <a:ea typeface="+mn-ea"/>
                <a:cs typeface="+mn-cs"/>
              </a:rPr>
              <a:t>Data analysis (organizing data into datasets, time-aligning traces, repairing datasets, identifying outliers, and etc.)</a:t>
            </a:r>
          </a:p>
          <a:p>
            <a:pPr lvl="2"/>
            <a:r>
              <a:rPr lang="en-US" sz="1200" kern="1200" dirty="0" smtClean="0">
                <a:solidFill>
                  <a:schemeClr val="tx1"/>
                </a:solidFill>
                <a:effectLst/>
                <a:latin typeface="+mn-lt"/>
                <a:ea typeface="+mn-ea"/>
                <a:cs typeface="+mn-cs"/>
              </a:rPr>
              <a:t>Demo of ML + Stat + Curve Fitting Toolboxes</a:t>
            </a:r>
          </a:p>
          <a:p>
            <a:pPr lvl="1"/>
            <a:r>
              <a:rPr lang="en-US" sz="1200" kern="1200" dirty="0" smtClean="0">
                <a:solidFill>
                  <a:schemeClr val="tx1"/>
                </a:solidFill>
                <a:effectLst/>
                <a:latin typeface="+mn-lt"/>
                <a:ea typeface="+mn-ea"/>
                <a:cs typeface="+mn-cs"/>
              </a:rPr>
              <a:t>Battery modeling (using the lithium battery model under development by Javier)</a:t>
            </a:r>
          </a:p>
          <a:p>
            <a:pPr lvl="2"/>
            <a:r>
              <a:rPr lang="en-US" sz="1200" kern="1200" dirty="0" smtClean="0">
                <a:solidFill>
                  <a:schemeClr val="tx1"/>
                </a:solidFill>
                <a:effectLst/>
                <a:latin typeface="+mn-lt"/>
                <a:ea typeface="+mn-ea"/>
                <a:cs typeface="+mn-cs"/>
              </a:rPr>
              <a:t>Demo of Simscape and Simulink Design Optimization (also shows PCT)</a:t>
            </a:r>
          </a:p>
          <a:p>
            <a:r>
              <a:rPr lang="en-US" dirty="0" smtClean="0"/>
              <a:t>Acquiring battery discharge data and CAN messages from ECUs using data acquisition hardware directly into MATLAB for analysis</a:t>
            </a:r>
          </a:p>
          <a:p>
            <a:r>
              <a:rPr lang="en-US" dirty="0" smtClean="0"/>
              <a:t>Analyzing acquired data by aligning traces with different timestamps, repairing datasets with missing data, and rejecting noisy data</a:t>
            </a:r>
          </a:p>
          <a:p>
            <a:pPr lvl="2"/>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70531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to battery</a:t>
            </a:r>
            <a:r>
              <a:rPr lang="en-US" baseline="0" dirty="0" smtClean="0"/>
              <a:t> testing technologies, standard seminar boiler plate, challenge slide (15 min)</a:t>
            </a:r>
          </a:p>
          <a:p>
            <a:r>
              <a:rPr lang="en-US" baseline="0" dirty="0" smtClean="0"/>
              <a:t>John’s part (1 </a:t>
            </a:r>
            <a:r>
              <a:rPr lang="en-US" baseline="0" dirty="0" err="1" smtClean="0"/>
              <a:t>hr</a:t>
            </a:r>
            <a:r>
              <a:rPr lang="en-US" baseline="0" dirty="0" smtClean="0"/>
              <a:t>), 15 minute product wrap up, battery modeling segment (40 minutes), 5 minutes boiler plate</a:t>
            </a:r>
          </a:p>
          <a:p>
            <a:endParaRPr lang="en-US" baseline="0" dirty="0" smtClean="0"/>
          </a:p>
          <a:p>
            <a:r>
              <a:rPr lang="en-US" baseline="0" dirty="0" smtClean="0"/>
              <a:t>The purpose of this slide are </a:t>
            </a:r>
          </a:p>
          <a:p>
            <a:pPr marL="228600" indent="-228600">
              <a:buAutoNum type="alphaLcParenR"/>
            </a:pPr>
            <a:r>
              <a:rPr lang="en-US" baseline="0" dirty="0" smtClean="0"/>
              <a:t>Establish some basic common vocabulary</a:t>
            </a:r>
          </a:p>
          <a:p>
            <a:pPr marL="228600" indent="-228600">
              <a:buAutoNum type="alphaLcParenR"/>
            </a:pPr>
            <a:r>
              <a:rPr lang="en-US" baseline="0" dirty="0" smtClean="0"/>
              <a:t>Establish that we have an understanding of battery testing</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41271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1412717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ftr" sz="quarter" idx="4"/>
          </p:nvPr>
        </p:nvSpPr>
        <p:spPr>
          <a:noFill/>
        </p:spPr>
        <p:txBody>
          <a:bodyPr/>
          <a:lstStyle/>
          <a:p>
            <a:r>
              <a:rPr lang="en-US" smtClean="0"/>
              <a:t>The MathWorks</a:t>
            </a:r>
          </a:p>
        </p:txBody>
      </p:sp>
      <p:sp>
        <p:nvSpPr>
          <p:cNvPr id="30723" name="Rectangle 7"/>
          <p:cNvSpPr>
            <a:spLocks noGrp="1" noChangeArrowheads="1"/>
          </p:cNvSpPr>
          <p:nvPr>
            <p:ph type="sldNum" sz="quarter" idx="5"/>
          </p:nvPr>
        </p:nvSpPr>
        <p:spPr>
          <a:noFill/>
        </p:spPr>
        <p:txBody>
          <a:bodyPr/>
          <a:lstStyle/>
          <a:p>
            <a:fld id="{0D054210-B368-4434-A052-55985E59B1D8}" type="slidenum">
              <a:rPr lang="en-US" smtClean="0"/>
              <a:pPr/>
              <a:t>14</a:t>
            </a:fld>
            <a:endParaRPr lang="en-US" smtClean="0"/>
          </a:p>
        </p:txBody>
      </p:sp>
      <p:sp>
        <p:nvSpPr>
          <p:cNvPr id="30724" name="Rectangle 2"/>
          <p:cNvSpPr txBox="1">
            <a:spLocks noGrp="1" noChangeArrowheads="1"/>
          </p:cNvSpPr>
          <p:nvPr/>
        </p:nvSpPr>
        <p:spPr bwMode="auto">
          <a:xfrm>
            <a:off x="76235" y="0"/>
            <a:ext cx="6629296" cy="456575"/>
          </a:xfrm>
          <a:prstGeom prst="rect">
            <a:avLst/>
          </a:prstGeom>
          <a:noFill/>
          <a:ln w="9525">
            <a:noFill/>
            <a:miter lim="800000"/>
            <a:headEnd/>
            <a:tailEnd/>
          </a:ln>
        </p:spPr>
        <p:txBody>
          <a:bodyPr lIns="91431" tIns="45716" rIns="91431" bIns="45716" anchor="ctr"/>
          <a:lstStyle/>
          <a:p>
            <a:pPr defTabSz="914274"/>
            <a:r>
              <a:rPr lang="en-US" sz="1600" dirty="0">
                <a:latin typeface="Arial" charset="0"/>
              </a:rPr>
              <a:t>Aerospace and Defense Industry Session</a:t>
            </a:r>
          </a:p>
        </p:txBody>
      </p:sp>
      <p:sp>
        <p:nvSpPr>
          <p:cNvPr id="30725" name="Rectangle 6"/>
          <p:cNvSpPr txBox="1">
            <a:spLocks noGrp="1" noChangeArrowheads="1"/>
          </p:cNvSpPr>
          <p:nvPr/>
        </p:nvSpPr>
        <p:spPr bwMode="auto">
          <a:xfrm>
            <a:off x="152469" y="8687425"/>
            <a:ext cx="2971593" cy="456575"/>
          </a:xfrm>
          <a:prstGeom prst="rect">
            <a:avLst/>
          </a:prstGeom>
          <a:noFill/>
          <a:ln w="9525">
            <a:noFill/>
            <a:miter lim="800000"/>
            <a:headEnd/>
            <a:tailEnd/>
          </a:ln>
        </p:spPr>
        <p:txBody>
          <a:bodyPr lIns="91431" tIns="45716" rIns="91431" bIns="45716" anchor="b"/>
          <a:lstStyle/>
          <a:p>
            <a:pPr defTabSz="914274"/>
            <a:r>
              <a:rPr lang="en-US" sz="900" dirty="0">
                <a:latin typeface="Arial" charset="0"/>
              </a:rPr>
              <a:t>2007 Worldwide Kickoff</a:t>
            </a:r>
          </a:p>
        </p:txBody>
      </p:sp>
      <p:sp>
        <p:nvSpPr>
          <p:cNvPr id="30726" name="Rectangle 7"/>
          <p:cNvSpPr txBox="1">
            <a:spLocks noGrp="1" noChangeArrowheads="1"/>
          </p:cNvSpPr>
          <p:nvPr/>
        </p:nvSpPr>
        <p:spPr bwMode="auto">
          <a:xfrm>
            <a:off x="3200297" y="8915713"/>
            <a:ext cx="457407" cy="228287"/>
          </a:xfrm>
          <a:prstGeom prst="rect">
            <a:avLst/>
          </a:prstGeom>
          <a:noFill/>
          <a:ln w="9525">
            <a:noFill/>
            <a:miter lim="800000"/>
            <a:headEnd/>
            <a:tailEnd/>
          </a:ln>
        </p:spPr>
        <p:txBody>
          <a:bodyPr lIns="91431" tIns="45716" rIns="91431" bIns="45716" anchor="b"/>
          <a:lstStyle/>
          <a:p>
            <a:pPr algn="ctr" defTabSz="914274"/>
            <a:fld id="{0EF0DFF1-8C69-4C4C-85B4-30EA90E20F38}" type="slidenum">
              <a:rPr lang="en-US" sz="1200">
                <a:latin typeface="Arial" charset="0"/>
              </a:rPr>
              <a:pPr algn="ctr" defTabSz="914274"/>
              <a:t>14</a:t>
            </a:fld>
            <a:endParaRPr lang="en-US" sz="1200" dirty="0">
              <a:latin typeface="Arial" charset="0"/>
            </a:endParaRPr>
          </a:p>
        </p:txBody>
      </p:sp>
      <p:sp>
        <p:nvSpPr>
          <p:cNvPr id="30727" name="Rectangle 2"/>
          <p:cNvSpPr>
            <a:spLocks noGrp="1" noRot="1" noChangeAspect="1" noChangeArrowheads="1" noTextEdit="1"/>
          </p:cNvSpPr>
          <p:nvPr>
            <p:ph type="sldImg"/>
          </p:nvPr>
        </p:nvSpPr>
        <p:spPr>
          <a:xfrm>
            <a:off x="1219200" y="525463"/>
            <a:ext cx="4419600" cy="3314700"/>
          </a:xfrm>
          <a:ln/>
        </p:spPr>
      </p:sp>
      <p:sp>
        <p:nvSpPr>
          <p:cNvPr id="30728" name="Rectangle 3"/>
          <p:cNvSpPr>
            <a:spLocks noGrp="1" noChangeArrowheads="1"/>
          </p:cNvSpPr>
          <p:nvPr>
            <p:ph type="body" idx="1"/>
          </p:nvPr>
        </p:nvSpPr>
        <p:spPr>
          <a:noFill/>
          <a:ln/>
        </p:spPr>
        <p:txBody>
          <a:bodyPr/>
          <a:lstStyle/>
          <a:p>
            <a:pPr eaLnBrk="1" hangingPunct="1">
              <a:lnSpc>
                <a:spcPct val="80000"/>
              </a:lnSpc>
            </a:pPr>
            <a:r>
              <a:rPr lang="en-US" sz="800" b="1" dirty="0" smtClean="0"/>
              <a:t>NOTE – this assumes that you’ve positioned MATLAB already, to some extent, as the center of your workflow</a:t>
            </a:r>
          </a:p>
          <a:p>
            <a:pPr eaLnBrk="1" hangingPunct="1">
              <a:lnSpc>
                <a:spcPct val="80000"/>
              </a:lnSpc>
            </a:pPr>
            <a:endParaRPr lang="en-US" sz="800" b="1" dirty="0" smtClean="0"/>
          </a:p>
          <a:p>
            <a:pPr eaLnBrk="1" hangingPunct="1">
              <a:lnSpc>
                <a:spcPct val="80000"/>
              </a:lnSpc>
            </a:pPr>
            <a:r>
              <a:rPr lang="en-US" sz="800" b="1" dirty="0" smtClean="0"/>
              <a:t>(CLICK)</a:t>
            </a:r>
          </a:p>
          <a:p>
            <a:pPr eaLnBrk="1" hangingPunct="1">
              <a:lnSpc>
                <a:spcPct val="80000"/>
              </a:lnSpc>
            </a:pPr>
            <a:r>
              <a:rPr lang="en-US" sz="800" dirty="0" smtClean="0"/>
              <a:t>The first step in this workflow is to get your data – we’ll call this our </a:t>
            </a:r>
            <a:r>
              <a:rPr lang="en-US" sz="800" b="1" dirty="0" smtClean="0"/>
              <a:t>Access</a:t>
            </a:r>
            <a:r>
              <a:rPr lang="en-US" sz="800" dirty="0" smtClean="0"/>
              <a:t> step.</a:t>
            </a:r>
          </a:p>
          <a:p>
            <a:pPr eaLnBrk="1" hangingPunct="1">
              <a:lnSpc>
                <a:spcPct val="80000"/>
              </a:lnSpc>
            </a:pPr>
            <a:r>
              <a:rPr lang="en-US" sz="800" dirty="0" smtClean="0"/>
              <a:t>MATLAB provides many ways to do this…</a:t>
            </a:r>
          </a:p>
          <a:p>
            <a:pPr eaLnBrk="1" hangingPunct="1">
              <a:lnSpc>
                <a:spcPct val="80000"/>
              </a:lnSpc>
            </a:pPr>
            <a:r>
              <a:rPr lang="en-US" sz="800" dirty="0" smtClean="0"/>
              <a:t>	Through files on disk.  It might be an Excel file, or a plain text file.</a:t>
            </a:r>
          </a:p>
          <a:p>
            <a:pPr eaLnBrk="1" hangingPunct="1">
              <a:lnSpc>
                <a:spcPct val="80000"/>
              </a:lnSpc>
            </a:pPr>
            <a:r>
              <a:rPr lang="en-US" sz="800" dirty="0" smtClean="0"/>
              <a:t>	Through other S/W applications…  perhaps a data acquisition system, or another programming language</a:t>
            </a:r>
          </a:p>
          <a:p>
            <a:pPr eaLnBrk="1" hangingPunct="1">
              <a:lnSpc>
                <a:spcPct val="80000"/>
              </a:lnSpc>
            </a:pPr>
            <a:r>
              <a:rPr lang="en-US" sz="800" dirty="0" smtClean="0"/>
              <a:t>	Or it could be through H/W, such as T&amp;M equipment, or a set of sensors…</a:t>
            </a:r>
          </a:p>
          <a:p>
            <a:pPr eaLnBrk="1" hangingPunct="1">
              <a:lnSpc>
                <a:spcPct val="80000"/>
              </a:lnSpc>
            </a:pPr>
            <a:r>
              <a:rPr lang="en-US" sz="800" b="1" dirty="0" smtClean="0"/>
              <a:t>(CLICK)</a:t>
            </a:r>
          </a:p>
          <a:p>
            <a:pPr eaLnBrk="1" hangingPunct="1">
              <a:lnSpc>
                <a:spcPct val="80000"/>
              </a:lnSpc>
            </a:pPr>
            <a:r>
              <a:rPr lang="en-US" sz="800" dirty="0" smtClean="0"/>
              <a:t>Once inside MATLAB, we have the </a:t>
            </a:r>
            <a:r>
              <a:rPr lang="en-US" sz="800" b="1" dirty="0" smtClean="0"/>
              <a:t>Explore &amp; Discover</a:t>
            </a:r>
            <a:r>
              <a:rPr lang="en-US" sz="800" dirty="0" smtClean="0"/>
              <a:t> step.</a:t>
            </a:r>
          </a:p>
          <a:p>
            <a:pPr eaLnBrk="1" hangingPunct="1">
              <a:lnSpc>
                <a:spcPct val="80000"/>
              </a:lnSpc>
            </a:pPr>
            <a:r>
              <a:rPr lang="en-US" sz="800" dirty="0" smtClean="0"/>
              <a:t>This is really why you’re using MATLAB – to find something out about your problem - you might say you’re here to decide something -  to make a decision.</a:t>
            </a:r>
          </a:p>
          <a:p>
            <a:pPr eaLnBrk="1" hangingPunct="1">
              <a:lnSpc>
                <a:spcPct val="80000"/>
              </a:lnSpc>
            </a:pPr>
            <a:r>
              <a:rPr lang="en-US" sz="800" dirty="0" smtClean="0"/>
              <a:t>Some of the specific tasks you might do in MATLAB include:</a:t>
            </a:r>
          </a:p>
          <a:p>
            <a:pPr marL="898672" lvl="2">
              <a:lnSpc>
                <a:spcPct val="80000"/>
              </a:lnSpc>
            </a:pPr>
            <a:r>
              <a:rPr lang="en-US" sz="700" dirty="0" smtClean="0">
                <a:latin typeface="Verdana" pitchFamily="34" charset="0"/>
              </a:rPr>
              <a:t>Data Analysis</a:t>
            </a:r>
          </a:p>
          <a:p>
            <a:pPr marL="898672" lvl="2">
              <a:lnSpc>
                <a:spcPct val="80000"/>
              </a:lnSpc>
            </a:pPr>
            <a:r>
              <a:rPr lang="en-US" sz="700" dirty="0" smtClean="0">
                <a:latin typeface="Verdana" pitchFamily="34" charset="0"/>
              </a:rPr>
              <a:t>Algorithm Development</a:t>
            </a:r>
          </a:p>
          <a:p>
            <a:pPr marL="898672" lvl="2">
              <a:lnSpc>
                <a:spcPct val="80000"/>
              </a:lnSpc>
            </a:pPr>
            <a:r>
              <a:rPr lang="en-US" sz="700" dirty="0" smtClean="0">
                <a:latin typeface="Verdana" pitchFamily="34" charset="0"/>
              </a:rPr>
              <a:t>Creating and developing applications</a:t>
            </a:r>
          </a:p>
          <a:p>
            <a:pPr eaLnBrk="1" hangingPunct="1">
              <a:lnSpc>
                <a:spcPct val="80000"/>
              </a:lnSpc>
            </a:pPr>
            <a:r>
              <a:rPr lang="en-US" sz="800" dirty="0" smtClean="0"/>
              <a:t>These are the things that MATLAB is well known for.</a:t>
            </a:r>
          </a:p>
          <a:p>
            <a:pPr eaLnBrk="1" hangingPunct="1">
              <a:lnSpc>
                <a:spcPct val="80000"/>
              </a:lnSpc>
            </a:pPr>
            <a:r>
              <a:rPr lang="en-US" sz="800" dirty="0" smtClean="0"/>
              <a:t>Now what’s your next step?</a:t>
            </a:r>
          </a:p>
          <a:p>
            <a:pPr eaLnBrk="1" hangingPunct="1">
              <a:lnSpc>
                <a:spcPct val="80000"/>
              </a:lnSpc>
            </a:pPr>
            <a:r>
              <a:rPr lang="en-US" sz="800" b="1" dirty="0" smtClean="0"/>
              <a:t>(CLICK)</a:t>
            </a:r>
          </a:p>
          <a:p>
            <a:pPr eaLnBrk="1" hangingPunct="1">
              <a:lnSpc>
                <a:spcPct val="80000"/>
              </a:lnSpc>
            </a:pPr>
            <a:r>
              <a:rPr lang="en-US" sz="800" dirty="0" smtClean="0"/>
              <a:t>Well, in most cases, you have to do something actionable with your results. This is what we call our </a:t>
            </a:r>
            <a:r>
              <a:rPr lang="en-US" sz="800" b="1" dirty="0" smtClean="0"/>
              <a:t>Share</a:t>
            </a:r>
            <a:r>
              <a:rPr lang="en-US" sz="800" dirty="0" smtClean="0"/>
              <a:t> step.</a:t>
            </a:r>
          </a:p>
          <a:p>
            <a:pPr eaLnBrk="1" hangingPunct="1">
              <a:lnSpc>
                <a:spcPct val="80000"/>
              </a:lnSpc>
            </a:pPr>
            <a:r>
              <a:rPr lang="en-US" sz="800" dirty="0" smtClean="0"/>
              <a:t>It might be creating a report to share with your colleagues.</a:t>
            </a:r>
          </a:p>
          <a:p>
            <a:pPr eaLnBrk="1" hangingPunct="1">
              <a:lnSpc>
                <a:spcPct val="80000"/>
              </a:lnSpc>
            </a:pPr>
            <a:r>
              <a:rPr lang="en-US" sz="800" dirty="0" smtClean="0"/>
              <a:t>Or perhaps your work may be directly involved in a particular aspect of the design process – so your results might feed your downstream design tools.</a:t>
            </a:r>
          </a:p>
          <a:p>
            <a:pPr eaLnBrk="1" hangingPunct="1">
              <a:lnSpc>
                <a:spcPct val="80000"/>
              </a:lnSpc>
            </a:pPr>
            <a:r>
              <a:rPr lang="en-US" sz="800" dirty="0" smtClean="0"/>
              <a:t>Or if you’ve created an application, you may want to deploy it to another environment – perhaps by creating a stand-alone application for someone else, or even integrating it into another environment, such as Excel.</a:t>
            </a:r>
          </a:p>
          <a:p>
            <a:pPr eaLnBrk="1" hangingPunct="1">
              <a:lnSpc>
                <a:spcPct val="80000"/>
              </a:lnSpc>
            </a:pPr>
            <a:endParaRPr lang="en-US" sz="800" dirty="0" smtClean="0"/>
          </a:p>
          <a:p>
            <a:pPr eaLnBrk="1" hangingPunct="1">
              <a:lnSpc>
                <a:spcPct val="80000"/>
              </a:lnSpc>
            </a:pPr>
            <a:r>
              <a:rPr lang="en-US" sz="800" dirty="0" smtClean="0"/>
              <a:t>We’ll use this workflow throughout the day to help us in our discussions.</a:t>
            </a:r>
          </a:p>
          <a:p>
            <a:pPr eaLnBrk="1" hangingPunct="1">
              <a:lnSpc>
                <a:spcPct val="80000"/>
              </a:lnSpc>
            </a:pPr>
            <a:r>
              <a:rPr lang="en-US" sz="800" dirty="0" smtClean="0"/>
              <a:t>Hopefully you’ll see that MATLAB’s integration allows all of these steps to be managed from a single environment. </a:t>
            </a:r>
          </a:p>
          <a:p>
            <a:pPr eaLnBrk="1" hangingPunct="1">
              <a:lnSpc>
                <a:spcPct val="80000"/>
              </a:lnSpc>
            </a:pPr>
            <a:endParaRPr lang="en-US" sz="800" dirty="0" smtClean="0"/>
          </a:p>
          <a:p>
            <a:pPr eaLnBrk="1" hangingPunct="1">
              <a:lnSpc>
                <a:spcPct val="80000"/>
              </a:lnSpc>
            </a:pPr>
            <a:r>
              <a:rPr lang="en-US" sz="800" dirty="0" smtClean="0"/>
              <a:t>One other important factor to consider as we look at this workflow is that engineering and science often requires us to repeat our steps – perhaps because we have new design constraints, or someone’s asked us to refine our analysis approach – or we just have additional data that needs to be analyzed.</a:t>
            </a:r>
          </a:p>
          <a:p>
            <a:pPr eaLnBrk="1" hangingPunct="1">
              <a:lnSpc>
                <a:spcPct val="80000"/>
              </a:lnSpc>
            </a:pPr>
            <a:r>
              <a:rPr lang="en-US" sz="800" b="1" dirty="0" smtClean="0"/>
              <a:t>(CLICK)</a:t>
            </a:r>
          </a:p>
          <a:p>
            <a:pPr eaLnBrk="1" hangingPunct="1">
              <a:lnSpc>
                <a:spcPct val="80000"/>
              </a:lnSpc>
            </a:pPr>
            <a:r>
              <a:rPr lang="en-US" sz="800" dirty="0" smtClean="0"/>
              <a:t>MATLAB provides a convenient way to automate the work that you’ve done, so that you can easily reuse it moving forward.  This will be an important part of today’s discussion.</a:t>
            </a:r>
          </a:p>
          <a:p>
            <a:pPr eaLnBrk="1" hangingPunct="1">
              <a:lnSpc>
                <a:spcPct val="80000"/>
              </a:lnSpc>
            </a:pPr>
            <a:endParaRPr lang="en-US" sz="800" dirty="0" smtClean="0"/>
          </a:p>
          <a:p>
            <a:pPr eaLnBrk="1" hangingPunct="1">
              <a:lnSpc>
                <a:spcPct val="80000"/>
              </a:lnSpc>
            </a:pPr>
            <a:endParaRPr lang="en-US" sz="800" dirty="0" smtClean="0"/>
          </a:p>
          <a:p>
            <a:pPr eaLnBrk="1" hangingPunct="1">
              <a:lnSpc>
                <a:spcPct val="80000"/>
              </a:lnSpc>
            </a:pPr>
            <a:endParaRPr lang="en-US" sz="80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Grp="1" noChangeArrowheads="1"/>
          </p:cNvSpPr>
          <p:nvPr>
            <p:ph type="ftr" sz="quarter" idx="4"/>
          </p:nvPr>
        </p:nvSpPr>
        <p:spPr>
          <a:noFill/>
        </p:spPr>
        <p:txBody>
          <a:bodyPr/>
          <a:lstStyle/>
          <a:p>
            <a:r>
              <a:rPr lang="en-US" smtClean="0"/>
              <a:t>The MathWorks</a:t>
            </a:r>
          </a:p>
        </p:txBody>
      </p:sp>
      <p:sp>
        <p:nvSpPr>
          <p:cNvPr id="30723" name="Rectangle 7"/>
          <p:cNvSpPr>
            <a:spLocks noGrp="1" noChangeArrowheads="1"/>
          </p:cNvSpPr>
          <p:nvPr>
            <p:ph type="sldNum" sz="quarter" idx="5"/>
          </p:nvPr>
        </p:nvSpPr>
        <p:spPr>
          <a:noFill/>
        </p:spPr>
        <p:txBody>
          <a:bodyPr/>
          <a:lstStyle/>
          <a:p>
            <a:fld id="{0D054210-B368-4434-A052-55985E59B1D8}" type="slidenum">
              <a:rPr lang="en-US" smtClean="0"/>
              <a:pPr/>
              <a:t>21</a:t>
            </a:fld>
            <a:endParaRPr lang="en-US" smtClean="0"/>
          </a:p>
        </p:txBody>
      </p:sp>
      <p:sp>
        <p:nvSpPr>
          <p:cNvPr id="30724" name="Rectangle 2"/>
          <p:cNvSpPr txBox="1">
            <a:spLocks noGrp="1" noChangeArrowheads="1"/>
          </p:cNvSpPr>
          <p:nvPr/>
        </p:nvSpPr>
        <p:spPr bwMode="auto">
          <a:xfrm>
            <a:off x="76235" y="0"/>
            <a:ext cx="6629296" cy="456575"/>
          </a:xfrm>
          <a:prstGeom prst="rect">
            <a:avLst/>
          </a:prstGeom>
          <a:noFill/>
          <a:ln w="9525">
            <a:noFill/>
            <a:miter lim="800000"/>
            <a:headEnd/>
            <a:tailEnd/>
          </a:ln>
        </p:spPr>
        <p:txBody>
          <a:bodyPr lIns="91431" tIns="45716" rIns="91431" bIns="45716" anchor="ctr"/>
          <a:lstStyle/>
          <a:p>
            <a:pPr defTabSz="914274"/>
            <a:r>
              <a:rPr lang="en-US" sz="1600" dirty="0">
                <a:latin typeface="Arial" charset="0"/>
              </a:rPr>
              <a:t>Aerospace and Defense Industry Session</a:t>
            </a:r>
          </a:p>
        </p:txBody>
      </p:sp>
      <p:sp>
        <p:nvSpPr>
          <p:cNvPr id="30725" name="Rectangle 6"/>
          <p:cNvSpPr txBox="1">
            <a:spLocks noGrp="1" noChangeArrowheads="1"/>
          </p:cNvSpPr>
          <p:nvPr/>
        </p:nvSpPr>
        <p:spPr bwMode="auto">
          <a:xfrm>
            <a:off x="152469" y="8687425"/>
            <a:ext cx="2971593" cy="456575"/>
          </a:xfrm>
          <a:prstGeom prst="rect">
            <a:avLst/>
          </a:prstGeom>
          <a:noFill/>
          <a:ln w="9525">
            <a:noFill/>
            <a:miter lim="800000"/>
            <a:headEnd/>
            <a:tailEnd/>
          </a:ln>
        </p:spPr>
        <p:txBody>
          <a:bodyPr lIns="91431" tIns="45716" rIns="91431" bIns="45716" anchor="b"/>
          <a:lstStyle/>
          <a:p>
            <a:pPr defTabSz="914274"/>
            <a:r>
              <a:rPr lang="en-US" sz="900" dirty="0">
                <a:latin typeface="Arial" charset="0"/>
              </a:rPr>
              <a:t>2007 Worldwide Kickoff</a:t>
            </a:r>
          </a:p>
        </p:txBody>
      </p:sp>
      <p:sp>
        <p:nvSpPr>
          <p:cNvPr id="30726" name="Rectangle 7"/>
          <p:cNvSpPr txBox="1">
            <a:spLocks noGrp="1" noChangeArrowheads="1"/>
          </p:cNvSpPr>
          <p:nvPr/>
        </p:nvSpPr>
        <p:spPr bwMode="auto">
          <a:xfrm>
            <a:off x="3200297" y="8915713"/>
            <a:ext cx="457407" cy="228287"/>
          </a:xfrm>
          <a:prstGeom prst="rect">
            <a:avLst/>
          </a:prstGeom>
          <a:noFill/>
          <a:ln w="9525">
            <a:noFill/>
            <a:miter lim="800000"/>
            <a:headEnd/>
            <a:tailEnd/>
          </a:ln>
        </p:spPr>
        <p:txBody>
          <a:bodyPr lIns="91431" tIns="45716" rIns="91431" bIns="45716" anchor="b"/>
          <a:lstStyle/>
          <a:p>
            <a:pPr algn="ctr" defTabSz="914274"/>
            <a:fld id="{0EF0DFF1-8C69-4C4C-85B4-30EA90E20F38}" type="slidenum">
              <a:rPr lang="en-US" sz="1200">
                <a:latin typeface="Arial" charset="0"/>
              </a:rPr>
              <a:pPr algn="ctr" defTabSz="914274"/>
              <a:t>21</a:t>
            </a:fld>
            <a:endParaRPr lang="en-US" sz="1200" dirty="0">
              <a:latin typeface="Arial" charset="0"/>
            </a:endParaRPr>
          </a:p>
        </p:txBody>
      </p:sp>
      <p:sp>
        <p:nvSpPr>
          <p:cNvPr id="30727" name="Rectangle 2"/>
          <p:cNvSpPr>
            <a:spLocks noGrp="1" noRot="1" noChangeAspect="1" noChangeArrowheads="1" noTextEdit="1"/>
          </p:cNvSpPr>
          <p:nvPr>
            <p:ph type="sldImg"/>
          </p:nvPr>
        </p:nvSpPr>
        <p:spPr>
          <a:xfrm>
            <a:off x="1219200" y="525463"/>
            <a:ext cx="4419600" cy="3314700"/>
          </a:xfrm>
          <a:ln/>
        </p:spPr>
      </p:sp>
      <p:sp>
        <p:nvSpPr>
          <p:cNvPr id="30728" name="Rectangle 3"/>
          <p:cNvSpPr>
            <a:spLocks noGrp="1" noChangeArrowheads="1"/>
          </p:cNvSpPr>
          <p:nvPr>
            <p:ph type="body" idx="1"/>
          </p:nvPr>
        </p:nvSpPr>
        <p:spPr>
          <a:noFill/>
          <a:ln/>
        </p:spPr>
        <p:txBody>
          <a:bodyPr/>
          <a:lstStyle/>
          <a:p>
            <a:pPr eaLnBrk="1" hangingPunct="1">
              <a:lnSpc>
                <a:spcPct val="80000"/>
              </a:lnSpc>
            </a:pPr>
            <a:endParaRPr lang="en-US" sz="800"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2536" y="191"/>
            <a:ext cx="9145012" cy="6870191"/>
          </a:xfrm>
          <a:prstGeom prst="rect">
            <a:avLst/>
          </a:prstGeom>
        </p:spPr>
      </p:pic>
      <p:sp>
        <p:nvSpPr>
          <p:cNvPr id="21" name="Title 1"/>
          <p:cNvSpPr>
            <a:spLocks noGrp="1"/>
          </p:cNvSpPr>
          <p:nvPr>
            <p:ph type="ctrTitle"/>
          </p:nvPr>
        </p:nvSpPr>
        <p:spPr>
          <a:xfrm>
            <a:off x="685800" y="914400"/>
            <a:ext cx="7772400" cy="1828800"/>
          </a:xfrm>
        </p:spPr>
        <p:txBody>
          <a:bodyPr/>
          <a:lstStyle>
            <a:lvl1pPr algn="l">
              <a:defRPr sz="3200">
                <a:solidFill>
                  <a:schemeClr val="tx2"/>
                </a:solidFill>
              </a:defRPr>
            </a:lvl1pPr>
          </a:lstStyle>
          <a:p>
            <a:r>
              <a:rPr lang="en-US" smtClean="0"/>
              <a:t>Click to edit Master title style</a:t>
            </a:r>
            <a:endParaRPr lang="en-US" dirty="0"/>
          </a:p>
        </p:txBody>
      </p:sp>
      <p:sp>
        <p:nvSpPr>
          <p:cNvPr id="22" name="Subtitle 2"/>
          <p:cNvSpPr>
            <a:spLocks noGrp="1"/>
          </p:cNvSpPr>
          <p:nvPr>
            <p:ph type="subTitle" idx="1"/>
          </p:nvPr>
        </p:nvSpPr>
        <p:spPr>
          <a:xfrm>
            <a:off x="685800" y="3203575"/>
            <a:ext cx="77724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extBox 22"/>
          <p:cNvSpPr txBox="1"/>
          <p:nvPr userDrawn="1"/>
        </p:nvSpPr>
        <p:spPr>
          <a:xfrm>
            <a:off x="7226408" y="6527628"/>
            <a:ext cx="1828800" cy="246221"/>
          </a:xfrm>
          <a:prstGeom prst="rect">
            <a:avLst/>
          </a:prstGeom>
          <a:noFill/>
        </p:spPr>
        <p:txBody>
          <a:bodyPr wrap="square" rtlCol="0">
            <a:spAutoFit/>
          </a:bodyPr>
          <a:lstStyle/>
          <a:p>
            <a:r>
              <a:rPr lang="en-US" sz="1000" dirty="0" smtClean="0">
                <a:solidFill>
                  <a:schemeClr val="bg1"/>
                </a:solidFill>
                <a:latin typeface="Arial" pitchFamily="34" charset="0"/>
                <a:cs typeface="Arial" pitchFamily="34" charset="0"/>
              </a:rPr>
              <a:t>© 2011 The MathWorks, Inc.</a:t>
            </a:r>
            <a:endParaRPr lang="en-US" sz="1000" dirty="0">
              <a:solidFill>
                <a:schemeClr val="bg1"/>
              </a:solidFill>
              <a:latin typeface="Arial" pitchFamily="34" charset="0"/>
              <a:cs typeface="Arial" pitchFamily="34" charset="0"/>
            </a:endParaRPr>
          </a:p>
        </p:txBody>
      </p:sp>
      <p:cxnSp>
        <p:nvCxnSpPr>
          <p:cNvPr id="26" name="Straight Connector 25"/>
          <p:cNvCxnSpPr/>
          <p:nvPr userDrawn="1"/>
        </p:nvCxnSpPr>
        <p:spPr>
          <a:xfrm>
            <a:off x="0" y="4333875"/>
            <a:ext cx="9144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sz="2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0772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457200" y="457200"/>
            <a:ext cx="7086600" cy="990600"/>
          </a:xfrm>
        </p:spPr>
        <p:txBody>
          <a:bodyPr anchor="t" anchorCtr="0"/>
          <a:lstStyle>
            <a:lvl1pPr algn="l">
              <a:defRPr sz="2800" b="1">
                <a:solidFill>
                  <a:schemeClr val="tx2"/>
                </a:solidFill>
              </a:defRPr>
            </a:lvl1pPr>
          </a:lstStyle>
          <a:p>
            <a:r>
              <a:rPr lang="en-US" smtClean="0"/>
              <a:t>Click to edit Master title style</a:t>
            </a:r>
            <a:endParaRPr lang="en-US" dirty="0"/>
          </a:p>
        </p:txBody>
      </p:sp>
      <p:sp>
        <p:nvSpPr>
          <p:cNvPr id="11" name="Content Placeholder 2"/>
          <p:cNvSpPr>
            <a:spLocks noGrp="1"/>
          </p:cNvSpPr>
          <p:nvPr>
            <p:ph sz="half" idx="10" hasCustomPrompt="1"/>
          </p:nvPr>
        </p:nvSpPr>
        <p:spPr>
          <a:xfrm>
            <a:off x="457200" y="2819400"/>
            <a:ext cx="381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smtClean="0"/>
              <a:t>Click to add b</a:t>
            </a:r>
            <a:r>
              <a:rPr lang="en-US" sz="1800" dirty="0" smtClean="0">
                <a:solidFill>
                  <a:prstClr val="black"/>
                </a:solidFill>
              </a:rPr>
              <a:t>rief summary and benefits of feature (ideally three bullets)</a:t>
            </a:r>
          </a:p>
          <a:p>
            <a:pPr lvl="1"/>
            <a:r>
              <a:rPr lang="en-US" dirty="0" smtClean="0"/>
              <a:t>Second level</a:t>
            </a:r>
          </a:p>
        </p:txBody>
      </p:sp>
      <p:sp>
        <p:nvSpPr>
          <p:cNvPr id="13" name="Text Placeholder 11"/>
          <p:cNvSpPr>
            <a:spLocks noGrp="1"/>
          </p:cNvSpPr>
          <p:nvPr>
            <p:ph type="body" sz="quarter" idx="11" hasCustomPrompt="1"/>
          </p:nvPr>
        </p:nvSpPr>
        <p:spPr>
          <a:xfrm>
            <a:off x="457200" y="1600200"/>
            <a:ext cx="3810000" cy="838200"/>
          </a:xfrm>
        </p:spPr>
        <p:txBody>
          <a:bodyPr anchor="t"/>
          <a:lstStyle>
            <a:lvl1pPr marL="0" indent="0" algn="l">
              <a:buNone/>
              <a:defRPr sz="2000" b="1" baseline="0"/>
            </a:lvl1pPr>
          </a:lstStyle>
          <a:p>
            <a:pPr lvl="0"/>
            <a:r>
              <a:rPr lang="en-US" dirty="0" smtClean="0"/>
              <a:t>Click to add headline</a:t>
            </a:r>
            <a:r>
              <a:rPr lang="en-US" sz="2000" b="1" dirty="0" smtClean="0">
                <a:solidFill>
                  <a:prstClr val="black"/>
                </a:solidFill>
              </a:rPr>
              <a:t> providing value of feature</a:t>
            </a:r>
            <a:endParaRPr lang="en-US" dirty="0" smtClean="0"/>
          </a:p>
        </p:txBody>
      </p:sp>
      <p:sp>
        <p:nvSpPr>
          <p:cNvPr id="14" name="Text Placeholder 2"/>
          <p:cNvSpPr>
            <a:spLocks noGrp="1"/>
          </p:cNvSpPr>
          <p:nvPr>
            <p:ph type="body" sz="half" idx="12" hasCustomPrompt="1"/>
          </p:nvPr>
        </p:nvSpPr>
        <p:spPr>
          <a:xfrm>
            <a:off x="457200" y="6172200"/>
            <a:ext cx="4105275"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smtClean="0"/>
              <a:t>Click to add </a:t>
            </a:r>
            <a:r>
              <a:rPr lang="en-US" sz="1600" dirty="0" err="1" smtClean="0">
                <a:latin typeface="Courier New" pitchFamily="49" charset="0"/>
                <a:cs typeface="Courier New" pitchFamily="49" charset="0"/>
              </a:rPr>
              <a:t>product_demo_name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914525"/>
            <a:ext cx="7772400" cy="1362075"/>
          </a:xfrm>
        </p:spPr>
        <p:txBody>
          <a:bodyPr anchor="t"/>
          <a:lstStyle>
            <a:lvl1pPr algn="ctr">
              <a:defRPr sz="3200" b="1" cap="none">
                <a:solidFill>
                  <a:schemeClr val="tx2"/>
                </a:solidFill>
              </a:defRPr>
            </a:lvl1pPr>
          </a:lstStyle>
          <a:p>
            <a:r>
              <a:rPr lang="en-US" dirty="0" smtClean="0"/>
              <a:t>Click to edit Section Header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77200" cy="990600"/>
          </a:xfrm>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48200" y="1600200"/>
            <a:ext cx="38862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455613" y="1600200"/>
            <a:ext cx="8074152"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Edit</a:t>
            </a:r>
            <a:r>
              <a:rPr lang="en-US" sz="2400" baseline="0" dirty="0" smtClean="0">
                <a:latin typeface="Arial" pitchFamily="34" charset="0"/>
                <a:cs typeface="Arial" pitchFamily="34" charset="0"/>
              </a:rPr>
              <a:t> in Slide Master view to e</a:t>
            </a:r>
            <a:r>
              <a:rPr lang="en-US" sz="2400" dirty="0" smtClean="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smtClean="0">
                <a:latin typeface="Arial" pitchFamily="34" charset="0"/>
                <a:cs typeface="Arial" pitchFamily="34" charset="0"/>
              </a:rPr>
              <a:t>Bullet</a:t>
            </a:r>
            <a:r>
              <a:rPr lang="en-US" sz="2400" baseline="0" dirty="0" smtClean="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smtClean="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455613" y="464695"/>
            <a:ext cx="8074152"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tx2"/>
                </a:solidFill>
                <a:latin typeface="Arial" pitchFamily="34" charset="0"/>
                <a:cs typeface="Arial" pitchFamily="34" charset="0"/>
              </a:rPr>
              <a:t>Edit in Slide</a:t>
            </a:r>
            <a:r>
              <a:rPr lang="en-US" sz="2800" b="1" baseline="0" dirty="0" smtClean="0">
                <a:solidFill>
                  <a:schemeClr val="tx2"/>
                </a:solidFill>
                <a:latin typeface="Arial" pitchFamily="34" charset="0"/>
                <a:cs typeface="Arial" pitchFamily="34" charset="0"/>
              </a:rPr>
              <a:t> Master view to e</a:t>
            </a:r>
            <a:r>
              <a:rPr lang="en-US" sz="2800" b="1" dirty="0" smtClean="0">
                <a:solidFill>
                  <a:schemeClr val="tx2"/>
                </a:solidFill>
                <a:latin typeface="Arial" pitchFamily="34" charset="0"/>
                <a:cs typeface="Arial" pitchFamily="34" charset="0"/>
              </a:rPr>
              <a:t>nter agenda</a:t>
            </a:r>
            <a:r>
              <a:rPr lang="en-US" sz="2800" b="1" baseline="0" dirty="0" smtClean="0">
                <a:solidFill>
                  <a:schemeClr val="tx2"/>
                </a:solidFill>
                <a:latin typeface="Arial" pitchFamily="34" charset="0"/>
                <a:cs typeface="Arial" pitchFamily="34" charset="0"/>
              </a:rPr>
              <a:t> title</a:t>
            </a:r>
            <a:endParaRPr lang="en-US" sz="2800" b="1" dirty="0" smtClean="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5613" y="719138"/>
            <a:ext cx="83820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5613" y="1981200"/>
            <a:ext cx="4105275"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13288" y="1981200"/>
            <a:ext cx="4105275"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3620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077200" cy="990600"/>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077200" cy="464820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9" name="Picture 8" descr="logo647.png"/>
          <p:cNvPicPr>
            <a:picLocks noChangeAspect="1"/>
          </p:cNvPicPr>
          <p:nvPr/>
        </p:nvPicPr>
        <p:blipFill>
          <a:blip r:embed="rId11" cstate="print"/>
          <a:stretch>
            <a:fillRect/>
          </a:stretch>
        </p:blipFill>
        <p:spPr>
          <a:xfrm>
            <a:off x="7474704" y="47715"/>
            <a:ext cx="1562100" cy="424983"/>
          </a:xfrm>
          <a:prstGeom prst="rect">
            <a:avLst/>
          </a:prstGeom>
        </p:spPr>
      </p:pic>
      <p:cxnSp>
        <p:nvCxnSpPr>
          <p:cNvPr id="11" name="Straight Connector 11"/>
          <p:cNvCxnSpPr/>
          <p:nvPr/>
        </p:nvCxnSpPr>
        <p:spPr>
          <a:xfrm rot="10800000" flipV="1">
            <a:off x="228600" y="246870"/>
            <a:ext cx="7016865"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686800" y="6484950"/>
            <a:ext cx="4572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microsoft.com/office/2007/relationships/hdphoto" Target="../media/hdphoto1.wdp"/><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microsoft.com/office/2007/relationships/hdphoto" Target="../media/hdphoto1.wdp"/><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8.xml"/><Relationship Id="rId16"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71.png"/><Relationship Id="rId3" Type="http://schemas.openxmlformats.org/officeDocument/2006/relationships/image" Target="../media/image73.png"/><Relationship Id="rId7" Type="http://schemas.openxmlformats.org/officeDocument/2006/relationships/image" Target="../media/image76.png"/><Relationship Id="rId12" Type="http://schemas.openxmlformats.org/officeDocument/2006/relationships/image" Target="../media/image79.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68.png"/><Relationship Id="rId5" Type="http://schemas.openxmlformats.org/officeDocument/2006/relationships/image" Target="../media/image74.png"/><Relationship Id="rId10" Type="http://schemas.openxmlformats.org/officeDocument/2006/relationships/image" Target="../media/image67.png"/><Relationship Id="rId4" Type="http://schemas.microsoft.com/office/2007/relationships/hdphoto" Target="../media/hdphoto2.wdp"/><Relationship Id="rId9" Type="http://schemas.openxmlformats.org/officeDocument/2006/relationships/image" Target="../media/image78.png"/><Relationship Id="rId1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jpeg"/><Relationship Id="rId7"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20.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9.xml"/><Relationship Id="rId16"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88.jpeg"/><Relationship Id="rId3" Type="http://schemas.openxmlformats.org/officeDocument/2006/relationships/image" Target="../media/image51.png"/><Relationship Id="rId21" Type="http://schemas.openxmlformats.org/officeDocument/2006/relationships/image" Target="../media/image86.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64.png"/><Relationship Id="rId20"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92.png"/><Relationship Id="rId10" Type="http://schemas.openxmlformats.org/officeDocument/2006/relationships/image" Target="../media/image58.png"/><Relationship Id="rId19" Type="http://schemas.openxmlformats.org/officeDocument/2006/relationships/image" Target="../media/image89.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91.png"/></Relationships>
</file>

<file path=ppt/slides/_rels/slide23.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32.png"/><Relationship Id="rId3" Type="http://schemas.openxmlformats.org/officeDocument/2006/relationships/image" Target="../media/image93.png"/><Relationship Id="rId7" Type="http://schemas.openxmlformats.org/officeDocument/2006/relationships/image" Target="../media/image89.png"/><Relationship Id="rId12"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96.png"/><Relationship Id="rId5" Type="http://schemas.microsoft.com/office/2007/relationships/hdphoto" Target="../media/hdphoto1.wdp"/><Relationship Id="rId10" Type="http://schemas.openxmlformats.org/officeDocument/2006/relationships/image" Target="../media/image95.png"/><Relationship Id="rId4" Type="http://schemas.openxmlformats.org/officeDocument/2006/relationships/image" Target="../media/image44.png"/><Relationship Id="rId9" Type="http://schemas.openxmlformats.org/officeDocument/2006/relationships/image" Target="../media/image8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88.jpeg"/><Relationship Id="rId3" Type="http://schemas.openxmlformats.org/officeDocument/2006/relationships/image" Target="../media/image51.png"/><Relationship Id="rId21" Type="http://schemas.openxmlformats.org/officeDocument/2006/relationships/image" Target="../media/image86.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12.xml"/><Relationship Id="rId16" Type="http://schemas.openxmlformats.org/officeDocument/2006/relationships/image" Target="../media/image64.png"/><Relationship Id="rId20"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92.png"/><Relationship Id="rId10" Type="http://schemas.openxmlformats.org/officeDocument/2006/relationships/image" Target="../media/image58.png"/><Relationship Id="rId19" Type="http://schemas.openxmlformats.org/officeDocument/2006/relationships/image" Target="../media/image89.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02.jpe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jpeg"/><Relationship Id="rId4" Type="http://schemas.openxmlformats.org/officeDocument/2006/relationships/image" Target="../media/image100.png"/><Relationship Id="rId9" Type="http://schemas.openxmlformats.org/officeDocument/2006/relationships/image" Target="../media/image105.pn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w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12.png"/><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17.pn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6.jpeg"/><Relationship Id="rId11" Type="http://schemas.openxmlformats.org/officeDocument/2006/relationships/image" Target="../media/image130.png"/><Relationship Id="rId5" Type="http://schemas.openxmlformats.org/officeDocument/2006/relationships/image" Target="../media/image107.png"/><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28.png"/></Relationships>
</file>

<file path=ppt/slides/_rels/slide3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33.png"/><Relationship Id="rId4" Type="http://schemas.openxmlformats.org/officeDocument/2006/relationships/image" Target="../media/image132.jpeg"/></Relationships>
</file>

<file path=ppt/slides/_rels/slide37.xml.rels><?xml version="1.0" encoding="UTF-8" standalone="yes"?>
<Relationships xmlns="http://schemas.openxmlformats.org/package/2006/relationships"><Relationship Id="rId8" Type="http://schemas.openxmlformats.org/officeDocument/2006/relationships/hyperlink" Target="http://www.mathworks.com/gpib" TargetMode="External"/><Relationship Id="rId13" Type="http://schemas.openxmlformats.org/officeDocument/2006/relationships/hyperlink" Target="http://www.mathworks.com/ivi" TargetMode="External"/><Relationship Id="rId3" Type="http://schemas.openxmlformats.org/officeDocument/2006/relationships/hyperlink" Target="http://www.mathworks.com/agilent" TargetMode="External"/><Relationship Id="rId7" Type="http://schemas.openxmlformats.org/officeDocument/2006/relationships/hyperlink" Target="http://www.mathworks.com/tektronix" TargetMode="External"/><Relationship Id="rId12" Type="http://schemas.openxmlformats.org/officeDocument/2006/relationships/hyperlink" Target="http://www.mathworks.com/serial" TargetMode="External"/><Relationship Id="rId2" Type="http://schemas.openxmlformats.org/officeDocument/2006/relationships/notesSlide" Target="../notesSlides/notesSlide24.xml"/><Relationship Id="rId16"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hyperlink" Target="http://www.mathworks.com/tabor" TargetMode="External"/><Relationship Id="rId11" Type="http://schemas.openxmlformats.org/officeDocument/2006/relationships/hyperlink" Target="http://www.mathworks.com/udp" TargetMode="External"/><Relationship Id="rId5" Type="http://schemas.openxmlformats.org/officeDocument/2006/relationships/hyperlink" Target="http://www.mathworks.com/rohde_and_schwarz" TargetMode="External"/><Relationship Id="rId15" Type="http://schemas.openxmlformats.org/officeDocument/2006/relationships/hyperlink" Target="http://www.mathworks.com/lxi" TargetMode="External"/><Relationship Id="rId10" Type="http://schemas.openxmlformats.org/officeDocument/2006/relationships/hyperlink" Target="http://www.mathworks.com/tcpip" TargetMode="External"/><Relationship Id="rId4" Type="http://schemas.openxmlformats.org/officeDocument/2006/relationships/hyperlink" Target="http://www.mathworks.com/lecroy" TargetMode="External"/><Relationship Id="rId9" Type="http://schemas.openxmlformats.org/officeDocument/2006/relationships/hyperlink" Target="http://www.mathworks.com/visa" TargetMode="External"/><Relationship Id="rId14" Type="http://schemas.openxmlformats.org/officeDocument/2006/relationships/hyperlink" Target="http://www.mathworks.com/vxipn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3.jpeg"/><Relationship Id="rId13" Type="http://schemas.openxmlformats.org/officeDocument/2006/relationships/image" Target="../media/image147.png"/><Relationship Id="rId3" Type="http://schemas.openxmlformats.org/officeDocument/2006/relationships/image" Target="../media/image138.jpeg"/><Relationship Id="rId7" Type="http://schemas.openxmlformats.org/officeDocument/2006/relationships/image" Target="../media/image142.png"/><Relationship Id="rId12" Type="http://schemas.openxmlformats.org/officeDocument/2006/relationships/image" Target="../media/image146.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45.jpeg"/><Relationship Id="rId5" Type="http://schemas.openxmlformats.org/officeDocument/2006/relationships/image" Target="../media/image140.jpeg"/><Relationship Id="rId10" Type="http://schemas.openxmlformats.org/officeDocument/2006/relationships/hyperlink" Target="http://www.amazon.com/gp/product/images/0073534870/sr=1-2/qid=1263304474/ref=dp_image_0?ie=UTF8&amp;n=283155&amp;s=books&amp;qid=1263304474&amp;sr=1-2" TargetMode="External"/><Relationship Id="rId4" Type="http://schemas.openxmlformats.org/officeDocument/2006/relationships/image" Target="../media/image139.jpeg"/><Relationship Id="rId9" Type="http://schemas.openxmlformats.org/officeDocument/2006/relationships/image" Target="../media/image144.jpeg"/></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mailto:John.Brinegar@mathworks.com"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0.emf"/><Relationship Id="rId5" Type="http://schemas.openxmlformats.org/officeDocument/2006/relationships/image" Target="../media/image149.png"/><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slideLayout" Target="../slideLayouts/slideLayout3.xml"/><Relationship Id="rId16" Type="http://schemas.openxmlformats.org/officeDocument/2006/relationships/image" Target="../media/image30.png"/><Relationship Id="rId1" Type="http://schemas.openxmlformats.org/officeDocument/2006/relationships/tags" Target="../tags/tag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Battery </a:t>
            </a:r>
            <a:r>
              <a:rPr lang="en-US" dirty="0"/>
              <a:t>Testing, Data Analysis, and Modeling Using MATLAB and Simulink</a:t>
            </a:r>
          </a:p>
        </p:txBody>
      </p:sp>
      <p:sp>
        <p:nvSpPr>
          <p:cNvPr id="3" name="Subtitle 2"/>
          <p:cNvSpPr>
            <a:spLocks noGrp="1"/>
          </p:cNvSpPr>
          <p:nvPr>
            <p:ph type="subTitle" idx="1"/>
          </p:nvPr>
        </p:nvSpPr>
        <p:spPr/>
        <p:txBody>
          <a:bodyPr/>
          <a:lstStyle/>
          <a:p>
            <a:r>
              <a:rPr lang="en-US" dirty="0" smtClean="0"/>
              <a:t>Eric Wetjen, Product Marketing</a:t>
            </a:r>
          </a:p>
          <a:p>
            <a:r>
              <a:rPr lang="en-US" dirty="0" smtClean="0"/>
              <a:t>John Lee, Consulting Services</a:t>
            </a:r>
          </a:p>
          <a:p>
            <a:r>
              <a:rPr lang="en-US" dirty="0" smtClean="0"/>
              <a:t>Javier Gazzarri, Application Engineering</a:t>
            </a:r>
            <a:endParaRPr lang="en-US" dirty="0"/>
          </a:p>
        </p:txBody>
      </p:sp>
    </p:spTree>
    <p:extLst>
      <p:ext uri="{BB962C8B-B14F-4D97-AF65-F5344CB8AC3E}">
        <p14:creationId xmlns:p14="http://schemas.microsoft.com/office/powerpoint/2010/main" val="51194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3200" dirty="0" smtClean="0"/>
              <a:t>Agenda</a:t>
            </a:r>
            <a:endParaRPr lang="en-US" sz="3200" dirty="0"/>
          </a:p>
        </p:txBody>
      </p:sp>
      <p:sp>
        <p:nvSpPr>
          <p:cNvPr id="4" name="Content Placeholder 3"/>
          <p:cNvSpPr>
            <a:spLocks noGrp="1"/>
          </p:cNvSpPr>
          <p:nvPr>
            <p:ph idx="1"/>
          </p:nvPr>
        </p:nvSpPr>
        <p:spPr>
          <a:xfrm>
            <a:off x="457200" y="1295400"/>
            <a:ext cx="8077200" cy="5257800"/>
          </a:xfrm>
        </p:spPr>
        <p:txBody>
          <a:bodyPr/>
          <a:lstStyle/>
          <a:p>
            <a:pPr lvl="0"/>
            <a:r>
              <a:rPr lang="en-US" sz="2800" dirty="0" smtClean="0"/>
              <a:t>Introduction</a:t>
            </a:r>
          </a:p>
          <a:p>
            <a:pPr lvl="0"/>
            <a:r>
              <a:rPr lang="en-US" sz="2800" dirty="0" smtClean="0"/>
              <a:t>Battery testing</a:t>
            </a:r>
          </a:p>
          <a:p>
            <a:pPr lvl="1"/>
            <a:r>
              <a:rPr lang="en-US" sz="2400" dirty="0" smtClean="0"/>
              <a:t>Analog, digital, and CAN data acquisition</a:t>
            </a:r>
          </a:p>
          <a:p>
            <a:pPr lvl="1"/>
            <a:r>
              <a:rPr lang="en-US" sz="2400" dirty="0"/>
              <a:t>Test </a:t>
            </a:r>
            <a:r>
              <a:rPr lang="en-US" sz="2400" dirty="0" smtClean="0"/>
              <a:t>setup</a:t>
            </a:r>
          </a:p>
          <a:p>
            <a:pPr lvl="0"/>
            <a:r>
              <a:rPr lang="en-US" sz="2800" dirty="0" smtClean="0"/>
              <a:t>Battery data analysis techniques</a:t>
            </a:r>
          </a:p>
          <a:p>
            <a:pPr lvl="1"/>
            <a:r>
              <a:rPr lang="en-US" sz="2400" dirty="0" smtClean="0"/>
              <a:t>Organize and document acquired data</a:t>
            </a:r>
          </a:p>
          <a:p>
            <a:pPr lvl="1"/>
            <a:r>
              <a:rPr lang="en-US" sz="2400" dirty="0" smtClean="0"/>
              <a:t>Align, filter, and repair data</a:t>
            </a:r>
          </a:p>
          <a:p>
            <a:pPr lvl="0"/>
            <a:r>
              <a:rPr lang="en-US" sz="2800" dirty="0" smtClean="0"/>
              <a:t>Modeling Li-Ion batteries with thermo properties</a:t>
            </a:r>
          </a:p>
          <a:p>
            <a:pPr lvl="1"/>
            <a:r>
              <a:rPr lang="en-US" sz="2400" dirty="0" smtClean="0"/>
              <a:t>A</a:t>
            </a:r>
          </a:p>
          <a:p>
            <a:pPr lvl="1"/>
            <a:r>
              <a:rPr lang="en-US" sz="2400" dirty="0" smtClean="0"/>
              <a:t>B</a:t>
            </a:r>
          </a:p>
          <a:p>
            <a:pPr lvl="1"/>
            <a:r>
              <a:rPr lang="en-US" sz="2400" dirty="0"/>
              <a:t>C</a:t>
            </a:r>
            <a:endParaRPr lang="en-US" sz="2400" dirty="0" smtClean="0"/>
          </a:p>
        </p:txBody>
      </p:sp>
    </p:spTree>
    <p:extLst>
      <p:ext uri="{BB962C8B-B14F-4D97-AF65-F5344CB8AC3E}">
        <p14:creationId xmlns:p14="http://schemas.microsoft.com/office/powerpoint/2010/main" val="220304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Battery Testing Scenarios</a:t>
            </a:r>
            <a:endParaRPr lang="en-US" dirty="0"/>
          </a:p>
        </p:txBody>
      </p:sp>
      <p:pic>
        <p:nvPicPr>
          <p:cNvPr id="5" name="Picture 5"/>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4233" b="95238" l="1124" r="98502"/>
                    </a14:imgEffect>
                  </a14:imgLayer>
                </a14:imgProps>
              </a:ext>
              <a:ext uri="{28A0092B-C50C-407E-A947-70E740481C1C}">
                <a14:useLocalDpi xmlns:a14="http://schemas.microsoft.com/office/drawing/2010/main"/>
              </a:ext>
            </a:extLst>
          </a:blip>
          <a:srcRect/>
          <a:stretch>
            <a:fillRect/>
          </a:stretch>
        </p:blipFill>
        <p:spPr bwMode="auto">
          <a:xfrm>
            <a:off x="1066800" y="4349046"/>
            <a:ext cx="1822033" cy="1289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52691" y="1684267"/>
            <a:ext cx="914399" cy="1141305"/>
          </a:xfrm>
          <a:prstGeom prst="rect">
            <a:avLst/>
          </a:prstGeom>
          <a:noFill/>
          <a:ln w="9525">
            <a:noFill/>
            <a:miter lim="800000"/>
            <a:headEnd/>
            <a:tailEnd/>
          </a:ln>
        </p:spPr>
      </p:pic>
      <p:pic>
        <p:nvPicPr>
          <p:cNvPr id="2050"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29000" y="3833493"/>
            <a:ext cx="2594835" cy="229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7" cstate="print"/>
          <a:srcRect/>
          <a:stretch>
            <a:fillRect/>
          </a:stretch>
        </p:blipFill>
        <p:spPr bwMode="auto">
          <a:xfrm>
            <a:off x="3438525" y="1779810"/>
            <a:ext cx="2428875" cy="1819275"/>
          </a:xfrm>
          <a:prstGeom prst="rect">
            <a:avLst/>
          </a:prstGeom>
          <a:noFill/>
          <a:ln w="9525">
            <a:noFill/>
            <a:miter lim="800000"/>
            <a:headEnd/>
            <a:tailEnd/>
          </a:ln>
        </p:spPr>
      </p:pic>
      <p:sp>
        <p:nvSpPr>
          <p:cNvPr id="3" name="Rectangle 2"/>
          <p:cNvSpPr/>
          <p:nvPr/>
        </p:nvSpPr>
        <p:spPr>
          <a:xfrm>
            <a:off x="3429000" y="1279860"/>
            <a:ext cx="2379177" cy="400110"/>
          </a:xfrm>
          <a:prstGeom prst="rect">
            <a:avLst/>
          </a:prstGeom>
        </p:spPr>
        <p:txBody>
          <a:bodyPr wrap="none">
            <a:spAutoFit/>
          </a:bodyPr>
          <a:lstStyle/>
          <a:p>
            <a:pPr lvl="0"/>
            <a:r>
              <a:rPr lang="en-US" sz="2000" b="1" dirty="0" smtClean="0"/>
              <a:t>Lab-based testing</a:t>
            </a:r>
            <a:endParaRPr lang="en-US" sz="2000" b="1" dirty="0"/>
          </a:p>
        </p:txBody>
      </p:sp>
      <p:sp>
        <p:nvSpPr>
          <p:cNvPr id="7" name="Rectangle 6"/>
          <p:cNvSpPr/>
          <p:nvPr/>
        </p:nvSpPr>
        <p:spPr>
          <a:xfrm>
            <a:off x="76200" y="1784461"/>
            <a:ext cx="1255087" cy="830997"/>
          </a:xfrm>
          <a:prstGeom prst="rect">
            <a:avLst/>
          </a:prstGeom>
        </p:spPr>
        <p:txBody>
          <a:bodyPr wrap="none">
            <a:spAutoFit/>
          </a:bodyPr>
          <a:lstStyle/>
          <a:p>
            <a:pPr lvl="0"/>
            <a:r>
              <a:rPr lang="en-US" sz="2400" b="1" dirty="0" smtClean="0"/>
              <a:t>Cell</a:t>
            </a:r>
          </a:p>
          <a:p>
            <a:pPr lvl="0"/>
            <a:r>
              <a:rPr lang="en-US" sz="2400" b="1" dirty="0" smtClean="0"/>
              <a:t>Testing</a:t>
            </a:r>
            <a:endParaRPr lang="en-US" sz="2400" b="1" dirty="0"/>
          </a:p>
        </p:txBody>
      </p:sp>
      <p:sp>
        <p:nvSpPr>
          <p:cNvPr id="18" name="Rectangle 17"/>
          <p:cNvSpPr/>
          <p:nvPr/>
        </p:nvSpPr>
        <p:spPr>
          <a:xfrm>
            <a:off x="76200" y="4578424"/>
            <a:ext cx="1255087" cy="830997"/>
          </a:xfrm>
          <a:prstGeom prst="rect">
            <a:avLst/>
          </a:prstGeom>
        </p:spPr>
        <p:txBody>
          <a:bodyPr wrap="none">
            <a:spAutoFit/>
          </a:bodyPr>
          <a:lstStyle/>
          <a:p>
            <a:pPr lvl="0"/>
            <a:r>
              <a:rPr lang="en-US" sz="2400" b="1" dirty="0" smtClean="0"/>
              <a:t>Pack</a:t>
            </a:r>
          </a:p>
          <a:p>
            <a:pPr lvl="0"/>
            <a:r>
              <a:rPr lang="en-US" sz="2400" b="1" dirty="0" smtClean="0"/>
              <a:t>Testing</a:t>
            </a:r>
            <a:endParaRPr lang="en-US" sz="2400" b="1" dirty="0"/>
          </a:p>
        </p:txBody>
      </p:sp>
      <p:sp>
        <p:nvSpPr>
          <p:cNvPr id="19" name="Rectangle 18"/>
          <p:cNvSpPr/>
          <p:nvPr/>
        </p:nvSpPr>
        <p:spPr>
          <a:xfrm>
            <a:off x="3213967" y="6229290"/>
            <a:ext cx="2805833" cy="400110"/>
          </a:xfrm>
          <a:prstGeom prst="rect">
            <a:avLst/>
          </a:prstGeom>
        </p:spPr>
        <p:txBody>
          <a:bodyPr wrap="none">
            <a:spAutoFit/>
          </a:bodyPr>
          <a:lstStyle/>
          <a:p>
            <a:pPr lvl="0"/>
            <a:r>
              <a:rPr lang="en-US" sz="2000" b="1" dirty="0" smtClean="0"/>
              <a:t>Vehicle-based testing</a:t>
            </a:r>
            <a:endParaRPr lang="en-US" sz="2000" b="1" dirty="0"/>
          </a:p>
        </p:txBody>
      </p:sp>
      <p:cxnSp>
        <p:nvCxnSpPr>
          <p:cNvPr id="17" name="Elbow Connector 16"/>
          <p:cNvCxnSpPr>
            <a:stCxn id="6" idx="3"/>
            <a:endCxn id="32" idx="1"/>
          </p:cNvCxnSpPr>
          <p:nvPr/>
        </p:nvCxnSpPr>
        <p:spPr>
          <a:xfrm>
            <a:off x="2167090" y="2254920"/>
            <a:ext cx="1271435" cy="434528"/>
          </a:xfrm>
          <a:prstGeom prst="bentConnector3">
            <a:avLst>
              <a:gd name="adj1" fmla="val 50000"/>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5" idx="3"/>
          </p:cNvCxnSpPr>
          <p:nvPr/>
        </p:nvCxnSpPr>
        <p:spPr>
          <a:xfrm flipV="1">
            <a:off x="2888833" y="2977447"/>
            <a:ext cx="159167" cy="2016476"/>
          </a:xfrm>
          <a:prstGeom prst="bentConnector2">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048000" y="2943328"/>
            <a:ext cx="897655"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888833" y="5257800"/>
            <a:ext cx="803483" cy="457200"/>
          </a:xfrm>
          <a:prstGeom prst="bentConnector3">
            <a:avLst>
              <a:gd name="adj1" fmla="val 23223"/>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Picture 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73412" y="1066799"/>
            <a:ext cx="3050280" cy="1876529"/>
          </a:xfrm>
          <a:prstGeom prst="rect">
            <a:avLst/>
          </a:prstGeom>
          <a:noFill/>
          <a:ln w="9525">
            <a:solidFill>
              <a:schemeClr val="tx2"/>
            </a:solidFill>
            <a:miter lim="800000"/>
            <a:headEnd/>
            <a:tailEnd/>
          </a:ln>
        </p:spPr>
      </p:pic>
      <p:sp>
        <p:nvSpPr>
          <p:cNvPr id="44" name="Rectangle 43"/>
          <p:cNvSpPr/>
          <p:nvPr/>
        </p:nvSpPr>
        <p:spPr>
          <a:xfrm>
            <a:off x="6677839" y="590490"/>
            <a:ext cx="2161361" cy="400110"/>
          </a:xfrm>
          <a:prstGeom prst="rect">
            <a:avLst/>
          </a:prstGeom>
        </p:spPr>
        <p:txBody>
          <a:bodyPr wrap="none">
            <a:spAutoFit/>
          </a:bodyPr>
          <a:lstStyle/>
          <a:p>
            <a:pPr lvl="0"/>
            <a:r>
              <a:rPr lang="en-US" sz="2000" b="1" dirty="0" smtClean="0"/>
              <a:t>Test procedures</a:t>
            </a:r>
            <a:endParaRPr lang="en-US" sz="2000" b="1" dirty="0"/>
          </a:p>
        </p:txBody>
      </p:sp>
      <p:pic>
        <p:nvPicPr>
          <p:cNvPr id="36" name="Picture 3"/>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73412" y="2754929"/>
            <a:ext cx="3067691" cy="2198071"/>
          </a:xfrm>
          <a:prstGeom prst="rect">
            <a:avLst/>
          </a:prstGeom>
          <a:noFill/>
          <a:ln w="9525">
            <a:solidFill>
              <a:schemeClr val="tx2"/>
            </a:solidFill>
            <a:miter lim="800000"/>
            <a:headEnd/>
            <a:tailEnd/>
          </a:ln>
        </p:spPr>
      </p:pic>
      <p:pic>
        <p:nvPicPr>
          <p:cNvPr id="35"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116308" y="4911532"/>
            <a:ext cx="3027692" cy="1946468"/>
          </a:xfrm>
          <a:prstGeom prst="rect">
            <a:avLst/>
          </a:prstGeom>
          <a:noFill/>
          <a:ln w="9525">
            <a:solidFill>
              <a:schemeClr val="tx2"/>
            </a:solidFill>
            <a:miter lim="800000"/>
            <a:headEnd/>
            <a:tailEnd/>
          </a:ln>
        </p:spPr>
      </p:pic>
    </p:spTree>
    <p:extLst>
      <p:ext uri="{BB962C8B-B14F-4D97-AF65-F5344CB8AC3E}">
        <p14:creationId xmlns:p14="http://schemas.microsoft.com/office/powerpoint/2010/main" val="4157788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Battery Testing Scenarios</a:t>
            </a:r>
            <a:endParaRPr lang="en-US" dirty="0"/>
          </a:p>
        </p:txBody>
      </p:sp>
      <p:pic>
        <p:nvPicPr>
          <p:cNvPr id="5" name="Picture 5"/>
          <p:cNvPicPr>
            <a:picLocks noChangeAspect="1" noChangeArrowheads="1"/>
          </p:cNvPicPr>
          <p:nvPr/>
        </p:nvPicPr>
        <p:blipFill>
          <a:blip r:embed="rId3" cstate="email">
            <a:extLst>
              <a:ext uri="{BEBA8EAE-BF5A-486C-A8C5-ECC9F3942E4B}">
                <a14:imgProps xmlns:a14="http://schemas.microsoft.com/office/drawing/2010/main">
                  <a14:imgLayer r:embed="rId4">
                    <a14:imgEffect>
                      <a14:backgroundRemoval t="4233" b="95238" l="1124" r="98502"/>
                    </a14:imgEffect>
                  </a14:imgLayer>
                </a14:imgProps>
              </a:ext>
              <a:ext uri="{28A0092B-C50C-407E-A947-70E740481C1C}">
                <a14:useLocalDpi xmlns:a14="http://schemas.microsoft.com/office/drawing/2010/main"/>
              </a:ext>
            </a:extLst>
          </a:blip>
          <a:srcRect/>
          <a:stretch>
            <a:fillRect/>
          </a:stretch>
        </p:blipFill>
        <p:spPr bwMode="auto">
          <a:xfrm>
            <a:off x="1066800" y="4349046"/>
            <a:ext cx="1822033" cy="1289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52691" y="1684267"/>
            <a:ext cx="914399" cy="1141305"/>
          </a:xfrm>
          <a:prstGeom prst="rect">
            <a:avLst/>
          </a:prstGeom>
          <a:noFill/>
          <a:ln w="9525">
            <a:noFill/>
            <a:miter lim="800000"/>
            <a:headEnd/>
            <a:tailEnd/>
          </a:ln>
        </p:spPr>
      </p:pic>
      <p:pic>
        <p:nvPicPr>
          <p:cNvPr id="2050"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29000" y="3833493"/>
            <a:ext cx="2594835" cy="229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7" cstate="print"/>
          <a:srcRect/>
          <a:stretch>
            <a:fillRect/>
          </a:stretch>
        </p:blipFill>
        <p:spPr bwMode="auto">
          <a:xfrm>
            <a:off x="3438525" y="1779810"/>
            <a:ext cx="2428875" cy="1819275"/>
          </a:xfrm>
          <a:prstGeom prst="rect">
            <a:avLst/>
          </a:prstGeom>
          <a:noFill/>
          <a:ln w="9525">
            <a:noFill/>
            <a:miter lim="800000"/>
            <a:headEnd/>
            <a:tailEnd/>
          </a:ln>
        </p:spPr>
      </p:pic>
      <p:sp>
        <p:nvSpPr>
          <p:cNvPr id="3" name="Rectangle 2"/>
          <p:cNvSpPr/>
          <p:nvPr/>
        </p:nvSpPr>
        <p:spPr>
          <a:xfrm>
            <a:off x="3429000" y="1279860"/>
            <a:ext cx="2379177" cy="400110"/>
          </a:xfrm>
          <a:prstGeom prst="rect">
            <a:avLst/>
          </a:prstGeom>
        </p:spPr>
        <p:txBody>
          <a:bodyPr wrap="none">
            <a:spAutoFit/>
          </a:bodyPr>
          <a:lstStyle/>
          <a:p>
            <a:pPr lvl="0"/>
            <a:r>
              <a:rPr lang="en-US" sz="2000" b="1" dirty="0" smtClean="0"/>
              <a:t>Lab-based testing</a:t>
            </a:r>
            <a:endParaRPr lang="en-US" sz="2000" b="1" dirty="0"/>
          </a:p>
        </p:txBody>
      </p:sp>
      <p:sp>
        <p:nvSpPr>
          <p:cNvPr id="7" name="Rectangle 6"/>
          <p:cNvSpPr/>
          <p:nvPr/>
        </p:nvSpPr>
        <p:spPr>
          <a:xfrm>
            <a:off x="76200" y="1784461"/>
            <a:ext cx="1255087" cy="830997"/>
          </a:xfrm>
          <a:prstGeom prst="rect">
            <a:avLst/>
          </a:prstGeom>
        </p:spPr>
        <p:txBody>
          <a:bodyPr wrap="none">
            <a:spAutoFit/>
          </a:bodyPr>
          <a:lstStyle/>
          <a:p>
            <a:pPr lvl="0"/>
            <a:r>
              <a:rPr lang="en-US" sz="2400" b="1" dirty="0" smtClean="0"/>
              <a:t>Cell</a:t>
            </a:r>
          </a:p>
          <a:p>
            <a:pPr lvl="0"/>
            <a:r>
              <a:rPr lang="en-US" sz="2400" b="1" dirty="0" smtClean="0"/>
              <a:t>Testing</a:t>
            </a:r>
            <a:endParaRPr lang="en-US" sz="2400" b="1" dirty="0"/>
          </a:p>
        </p:txBody>
      </p:sp>
      <p:sp>
        <p:nvSpPr>
          <p:cNvPr id="18" name="Rectangle 17"/>
          <p:cNvSpPr/>
          <p:nvPr/>
        </p:nvSpPr>
        <p:spPr>
          <a:xfrm>
            <a:off x="76200" y="4578424"/>
            <a:ext cx="1255087" cy="830997"/>
          </a:xfrm>
          <a:prstGeom prst="rect">
            <a:avLst/>
          </a:prstGeom>
        </p:spPr>
        <p:txBody>
          <a:bodyPr wrap="none">
            <a:spAutoFit/>
          </a:bodyPr>
          <a:lstStyle/>
          <a:p>
            <a:pPr lvl="0"/>
            <a:r>
              <a:rPr lang="en-US" sz="2400" b="1" dirty="0" smtClean="0"/>
              <a:t>Pack</a:t>
            </a:r>
          </a:p>
          <a:p>
            <a:pPr lvl="0"/>
            <a:r>
              <a:rPr lang="en-US" sz="2400" b="1" dirty="0" smtClean="0"/>
              <a:t>Testing</a:t>
            </a:r>
            <a:endParaRPr lang="en-US" sz="2400" b="1" dirty="0"/>
          </a:p>
        </p:txBody>
      </p:sp>
      <p:sp>
        <p:nvSpPr>
          <p:cNvPr id="19" name="Rectangle 18"/>
          <p:cNvSpPr/>
          <p:nvPr/>
        </p:nvSpPr>
        <p:spPr>
          <a:xfrm>
            <a:off x="3213967" y="6229290"/>
            <a:ext cx="2805833" cy="400110"/>
          </a:xfrm>
          <a:prstGeom prst="rect">
            <a:avLst/>
          </a:prstGeom>
        </p:spPr>
        <p:txBody>
          <a:bodyPr wrap="none">
            <a:spAutoFit/>
          </a:bodyPr>
          <a:lstStyle/>
          <a:p>
            <a:pPr lvl="0"/>
            <a:r>
              <a:rPr lang="en-US" sz="2000" b="1" dirty="0" smtClean="0"/>
              <a:t>Vehicle-based testing</a:t>
            </a:r>
            <a:endParaRPr lang="en-US" sz="2000" b="1" dirty="0"/>
          </a:p>
        </p:txBody>
      </p:sp>
      <p:cxnSp>
        <p:nvCxnSpPr>
          <p:cNvPr id="17" name="Elbow Connector 16"/>
          <p:cNvCxnSpPr>
            <a:stCxn id="6" idx="3"/>
            <a:endCxn id="32" idx="1"/>
          </p:cNvCxnSpPr>
          <p:nvPr/>
        </p:nvCxnSpPr>
        <p:spPr>
          <a:xfrm>
            <a:off x="2167090" y="2254920"/>
            <a:ext cx="1271435" cy="434528"/>
          </a:xfrm>
          <a:prstGeom prst="bentConnector3">
            <a:avLst>
              <a:gd name="adj1" fmla="val 50000"/>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5" idx="3"/>
          </p:cNvCxnSpPr>
          <p:nvPr/>
        </p:nvCxnSpPr>
        <p:spPr>
          <a:xfrm flipV="1">
            <a:off x="2888833" y="2977447"/>
            <a:ext cx="159167" cy="2016476"/>
          </a:xfrm>
          <a:prstGeom prst="bentConnector2">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048000" y="2943328"/>
            <a:ext cx="897655"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888833" y="5257800"/>
            <a:ext cx="803483" cy="457200"/>
          </a:xfrm>
          <a:prstGeom prst="bentConnector3">
            <a:avLst>
              <a:gd name="adj1" fmla="val 23223"/>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Picture 4"/>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73412" y="1066799"/>
            <a:ext cx="3050280" cy="1876529"/>
          </a:xfrm>
          <a:prstGeom prst="rect">
            <a:avLst/>
          </a:prstGeom>
          <a:noFill/>
          <a:ln w="9525">
            <a:solidFill>
              <a:schemeClr val="tx2"/>
            </a:solidFill>
            <a:miter lim="800000"/>
            <a:headEnd/>
            <a:tailEnd/>
          </a:ln>
        </p:spPr>
      </p:pic>
      <p:sp>
        <p:nvSpPr>
          <p:cNvPr id="44" name="Rectangle 43"/>
          <p:cNvSpPr/>
          <p:nvPr/>
        </p:nvSpPr>
        <p:spPr>
          <a:xfrm>
            <a:off x="6677839" y="590490"/>
            <a:ext cx="2161361" cy="400110"/>
          </a:xfrm>
          <a:prstGeom prst="rect">
            <a:avLst/>
          </a:prstGeom>
        </p:spPr>
        <p:txBody>
          <a:bodyPr wrap="none">
            <a:spAutoFit/>
          </a:bodyPr>
          <a:lstStyle/>
          <a:p>
            <a:pPr lvl="0"/>
            <a:r>
              <a:rPr lang="en-US" sz="2000" b="1" dirty="0" smtClean="0"/>
              <a:t>Test procedures</a:t>
            </a:r>
            <a:endParaRPr lang="en-US" sz="2000" b="1" dirty="0"/>
          </a:p>
        </p:txBody>
      </p:sp>
      <p:pic>
        <p:nvPicPr>
          <p:cNvPr id="36" name="Picture 3"/>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073412" y="2754929"/>
            <a:ext cx="3067691" cy="2198071"/>
          </a:xfrm>
          <a:prstGeom prst="rect">
            <a:avLst/>
          </a:prstGeom>
          <a:noFill/>
          <a:ln w="9525">
            <a:solidFill>
              <a:schemeClr val="tx2"/>
            </a:solidFill>
            <a:miter lim="800000"/>
            <a:headEnd/>
            <a:tailEnd/>
          </a:ln>
        </p:spPr>
      </p:pic>
      <p:pic>
        <p:nvPicPr>
          <p:cNvPr id="35"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116308" y="4911532"/>
            <a:ext cx="3027692" cy="1946468"/>
          </a:xfrm>
          <a:prstGeom prst="rect">
            <a:avLst/>
          </a:prstGeom>
          <a:noFill/>
          <a:ln w="9525">
            <a:solidFill>
              <a:schemeClr val="tx2"/>
            </a:solidFill>
            <a:miter lim="800000"/>
            <a:headEnd/>
            <a:tailEnd/>
          </a:ln>
        </p:spPr>
      </p:pic>
      <p:sp>
        <p:nvSpPr>
          <p:cNvPr id="45" name="Content Placeholder 2"/>
          <p:cNvSpPr>
            <a:spLocks noGrp="1"/>
          </p:cNvSpPr>
          <p:nvPr>
            <p:ph idx="1"/>
          </p:nvPr>
        </p:nvSpPr>
        <p:spPr>
          <a:xfrm>
            <a:off x="1331287" y="1219200"/>
            <a:ext cx="7586509" cy="5410200"/>
          </a:xfrm>
          <a:solidFill>
            <a:schemeClr val="bg1">
              <a:alpha val="89000"/>
            </a:schemeClr>
          </a:solidFill>
        </p:spPr>
        <p:txBody>
          <a:bodyPr/>
          <a:lstStyle/>
          <a:p>
            <a:r>
              <a:rPr lang="en-US" dirty="0" smtClean="0"/>
              <a:t>Battery characterization</a:t>
            </a:r>
          </a:p>
          <a:p>
            <a:r>
              <a:rPr lang="en-US" dirty="0" smtClean="0"/>
              <a:t>Battery modeling</a:t>
            </a:r>
          </a:p>
          <a:p>
            <a:r>
              <a:rPr lang="en-US" dirty="0" smtClean="0"/>
              <a:t>Stress test</a:t>
            </a:r>
          </a:p>
          <a:p>
            <a:r>
              <a:rPr lang="en-US" dirty="0" smtClean="0"/>
              <a:t>Battery diagnostics</a:t>
            </a:r>
          </a:p>
          <a:p>
            <a:r>
              <a:rPr lang="en-US" dirty="0" smtClean="0"/>
              <a:t>SOC estimation</a:t>
            </a:r>
          </a:p>
          <a:p>
            <a:r>
              <a:rPr lang="en-US" dirty="0" smtClean="0"/>
              <a:t>Battery management system calibration</a:t>
            </a:r>
          </a:p>
          <a:p>
            <a:r>
              <a:rPr lang="en-US" dirty="0" smtClean="0"/>
              <a:t>Vehicle performance validation</a:t>
            </a:r>
          </a:p>
          <a:p>
            <a:r>
              <a:rPr lang="en-US" dirty="0" smtClean="0"/>
              <a:t>Durability and aging study</a:t>
            </a:r>
          </a:p>
          <a:p>
            <a:r>
              <a:rPr lang="en-US" dirty="0" smtClean="0"/>
              <a:t>…</a:t>
            </a:r>
          </a:p>
        </p:txBody>
      </p:sp>
    </p:spTree>
    <p:extLst>
      <p:ext uri="{BB962C8B-B14F-4D97-AF65-F5344CB8AC3E}">
        <p14:creationId xmlns:p14="http://schemas.microsoft.com/office/powerpoint/2010/main" val="458163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Common Challenges with Battery Test and Data Analysis</a:t>
            </a:r>
            <a:endParaRPr lang="en-US" dirty="0"/>
          </a:p>
        </p:txBody>
      </p:sp>
      <p:sp>
        <p:nvSpPr>
          <p:cNvPr id="3" name="Content Placeholder 2"/>
          <p:cNvSpPr>
            <a:spLocks noGrp="1"/>
          </p:cNvSpPr>
          <p:nvPr>
            <p:ph idx="1"/>
          </p:nvPr>
        </p:nvSpPr>
        <p:spPr/>
        <p:txBody>
          <a:bodyPr/>
          <a:lstStyle/>
          <a:p>
            <a:r>
              <a:rPr lang="en-US" sz="2800" dirty="0" smtClean="0"/>
              <a:t>Data integrity</a:t>
            </a:r>
          </a:p>
          <a:p>
            <a:pPr lvl="1"/>
            <a:r>
              <a:rPr lang="en-US" sz="2400" dirty="0" smtClean="0"/>
              <a:t>Detect intermittent connections</a:t>
            </a:r>
          </a:p>
          <a:p>
            <a:pPr lvl="1"/>
            <a:r>
              <a:rPr lang="en-US" sz="2400" dirty="0" smtClean="0"/>
              <a:t>Handle missing data</a:t>
            </a:r>
          </a:p>
          <a:p>
            <a:r>
              <a:rPr lang="en-US" sz="2800" dirty="0" smtClean="0"/>
              <a:t>Data analysis</a:t>
            </a:r>
          </a:p>
          <a:p>
            <a:pPr lvl="1"/>
            <a:r>
              <a:rPr lang="en-US" sz="2400" dirty="0" smtClean="0"/>
              <a:t>Consolidate datasets with different time scales</a:t>
            </a:r>
          </a:p>
          <a:p>
            <a:pPr lvl="1"/>
            <a:r>
              <a:rPr lang="en-US" sz="2400" dirty="0" smtClean="0"/>
              <a:t>Isolate data from noise </a:t>
            </a:r>
          </a:p>
          <a:p>
            <a:pPr lvl="1"/>
            <a:r>
              <a:rPr lang="en-US" sz="2400" dirty="0" smtClean="0"/>
              <a:t>Identify outliers</a:t>
            </a:r>
          </a:p>
          <a:p>
            <a:pPr lvl="1"/>
            <a:r>
              <a:rPr lang="en-US" sz="2400" dirty="0" smtClean="0"/>
              <a:t>Time consuming</a:t>
            </a:r>
          </a:p>
          <a:p>
            <a:r>
              <a:rPr lang="en-US" sz="2800" dirty="0" smtClean="0"/>
              <a:t>Impact Data quality</a:t>
            </a:r>
          </a:p>
          <a:p>
            <a:pPr lvl="1"/>
            <a:endParaRPr lang="en-US" sz="2400" dirty="0" smtClean="0"/>
          </a:p>
          <a:p>
            <a:endParaRPr lang="en-US" sz="2800" dirty="0" smtClean="0"/>
          </a:p>
          <a:p>
            <a:endParaRPr lang="en-US" sz="2800" dirty="0"/>
          </a:p>
        </p:txBody>
      </p:sp>
    </p:spTree>
    <p:extLst>
      <p:ext uri="{BB962C8B-B14F-4D97-AF65-F5344CB8AC3E}">
        <p14:creationId xmlns:p14="http://schemas.microsoft.com/office/powerpoint/2010/main" val="323137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Rectangle 27"/>
          <p:cNvSpPr>
            <a:spLocks noGrp="1" noChangeArrowheads="1"/>
          </p:cNvSpPr>
          <p:nvPr>
            <p:ph type="title" idx="4294967295"/>
          </p:nvPr>
        </p:nvSpPr>
        <p:spPr/>
        <p:txBody>
          <a:bodyPr/>
          <a:lstStyle/>
          <a:p>
            <a:r>
              <a:rPr lang="en-US" dirty="0" smtClean="0"/>
              <a:t>A Technical Computing Workflow</a:t>
            </a:r>
            <a:br>
              <a:rPr lang="en-US" dirty="0" smtClean="0"/>
            </a:br>
            <a:r>
              <a:rPr lang="en-US" dirty="0" smtClean="0"/>
              <a:t>for Battery Test and Data Analysis</a:t>
            </a:r>
          </a:p>
        </p:txBody>
      </p:sp>
      <p:sp>
        <p:nvSpPr>
          <p:cNvPr id="36" name="Left-Right Arrow 35"/>
          <p:cNvSpPr/>
          <p:nvPr/>
        </p:nvSpPr>
        <p:spPr>
          <a:xfrm>
            <a:off x="59765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37" name="Group 61"/>
          <p:cNvGrpSpPr/>
          <p:nvPr/>
        </p:nvGrpSpPr>
        <p:grpSpPr>
          <a:xfrm>
            <a:off x="6858000" y="1600200"/>
            <a:ext cx="1828800" cy="4648200"/>
            <a:chOff x="6858000" y="1600200"/>
            <a:chExt cx="1828800" cy="4648200"/>
          </a:xfrm>
        </p:grpSpPr>
        <p:sp>
          <p:nvSpPr>
            <p:cNvPr id="38"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39"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40" name="Rounded Rectangle 39"/>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Reporting and Documentation</a:t>
              </a:r>
            </a:p>
          </p:txBody>
        </p:sp>
        <p:sp>
          <p:nvSpPr>
            <p:cNvPr id="41" name="Rounded Rectangle 40"/>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Outputs for Design</a:t>
              </a:r>
            </a:p>
          </p:txBody>
        </p:sp>
        <p:sp>
          <p:nvSpPr>
            <p:cNvPr id="42" name="Rounded Rectangle 41"/>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Deployment</a:t>
              </a:r>
            </a:p>
          </p:txBody>
        </p:sp>
        <p:sp>
          <p:nvSpPr>
            <p:cNvPr id="43" name="TextBox 42"/>
            <p:cNvSpPr txBox="1"/>
            <p:nvPr/>
          </p:nvSpPr>
          <p:spPr>
            <a:xfrm>
              <a:off x="7239332" y="1655802"/>
              <a:ext cx="1066137"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Share</a:t>
              </a:r>
            </a:p>
            <a:p>
              <a:pPr algn="ctr"/>
              <a:endParaRPr lang="en-US" sz="1600" dirty="0">
                <a:latin typeface="Arial" pitchFamily="34" charset="0"/>
                <a:cs typeface="Arial" pitchFamily="34" charset="0"/>
              </a:endParaRPr>
            </a:p>
          </p:txBody>
        </p:sp>
        <p:cxnSp>
          <p:nvCxnSpPr>
            <p:cNvPr id="44" name="Straight Connector 43"/>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descr="languages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47" name="Group 60"/>
            <p:cNvGrpSpPr/>
            <p:nvPr/>
          </p:nvGrpSpPr>
          <p:grpSpPr>
            <a:xfrm>
              <a:off x="7076352" y="2667000"/>
              <a:ext cx="1392096" cy="457200"/>
              <a:chOff x="7073185" y="2667000"/>
              <a:chExt cx="1392096" cy="457200"/>
            </a:xfrm>
          </p:grpSpPr>
          <p:pic>
            <p:nvPicPr>
              <p:cNvPr id="53" name="Picture 52" descr="doc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54" name="Picture 53" descr="doc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55" name="Picture 54" descr="doc1.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8" name="Group 59"/>
            <p:cNvGrpSpPr/>
            <p:nvPr/>
          </p:nvGrpSpPr>
          <p:grpSpPr>
            <a:xfrm>
              <a:off x="7132345" y="3755745"/>
              <a:ext cx="1280110" cy="883592"/>
              <a:chOff x="7136583" y="3755745"/>
              <a:chExt cx="1280110" cy="883592"/>
            </a:xfrm>
          </p:grpSpPr>
          <p:pic>
            <p:nvPicPr>
              <p:cNvPr id="49" name="Picture 48" descr="car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6583" y="3755745"/>
                <a:ext cx="607418" cy="419154"/>
              </a:xfrm>
              <a:prstGeom prst="rect">
                <a:avLst/>
              </a:prstGeom>
            </p:spPr>
          </p:pic>
          <p:pic>
            <p:nvPicPr>
              <p:cNvPr id="50" name="Picture 49" descr="car3.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36583" y="4221122"/>
                <a:ext cx="605528" cy="418215"/>
              </a:xfrm>
              <a:prstGeom prst="rect">
                <a:avLst/>
              </a:prstGeom>
            </p:spPr>
          </p:pic>
          <p:pic>
            <p:nvPicPr>
              <p:cNvPr id="51" name="Picture 50" descr="car3.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11787" y="4220737"/>
                <a:ext cx="604906" cy="418600"/>
              </a:xfrm>
              <a:prstGeom prst="rect">
                <a:avLst/>
              </a:prstGeom>
            </p:spPr>
          </p:pic>
          <p:pic>
            <p:nvPicPr>
              <p:cNvPr id="52" name="Picture 51" descr="car3.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09276" y="3755745"/>
                <a:ext cx="607416" cy="419153"/>
              </a:xfrm>
              <a:prstGeom prst="rect">
                <a:avLst/>
              </a:prstGeom>
            </p:spPr>
          </p:pic>
        </p:grpSp>
      </p:grpSp>
      <p:grpSp>
        <p:nvGrpSpPr>
          <p:cNvPr id="56" name="Group 65"/>
          <p:cNvGrpSpPr/>
          <p:nvPr/>
        </p:nvGrpSpPr>
        <p:grpSpPr>
          <a:xfrm>
            <a:off x="3200400" y="1600200"/>
            <a:ext cx="2743200" cy="4645152"/>
            <a:chOff x="3200400" y="1600200"/>
            <a:chExt cx="2743200" cy="4645152"/>
          </a:xfrm>
        </p:grpSpPr>
        <p:sp>
          <p:nvSpPr>
            <p:cNvPr id="57"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58" name="TextBox 57"/>
            <p:cNvSpPr txBox="1"/>
            <p:nvPr/>
          </p:nvSpPr>
          <p:spPr>
            <a:xfrm>
              <a:off x="3238500" y="1655802"/>
              <a:ext cx="2667000"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Explore &amp; Discover</a:t>
              </a:r>
            </a:p>
            <a:p>
              <a:pPr algn="ctr"/>
              <a:endParaRPr lang="en-US" sz="1600" dirty="0">
                <a:latin typeface="Arial" pitchFamily="34" charset="0"/>
                <a:cs typeface="Arial" pitchFamily="34" charset="0"/>
              </a:endParaRPr>
            </a:p>
          </p:txBody>
        </p:sp>
      </p:grpSp>
      <p:grpSp>
        <p:nvGrpSpPr>
          <p:cNvPr id="59" name="Group 53"/>
          <p:cNvGrpSpPr/>
          <p:nvPr/>
        </p:nvGrpSpPr>
        <p:grpSpPr>
          <a:xfrm>
            <a:off x="3469312" y="2184805"/>
            <a:ext cx="1331975" cy="1447800"/>
            <a:chOff x="3479800" y="2184805"/>
            <a:chExt cx="1331975" cy="1447800"/>
          </a:xfrm>
        </p:grpSpPr>
        <p:sp>
          <p:nvSpPr>
            <p:cNvPr id="60"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smtClean="0"/>
            </a:p>
          </p:txBody>
        </p:sp>
        <p:sp>
          <p:nvSpPr>
            <p:cNvPr id="61" name="Rounded Rectangle 60"/>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dirty="0" smtClean="0">
                  <a:solidFill>
                    <a:schemeClr val="bg1"/>
                  </a:solidFill>
                  <a:latin typeface="Arial" pitchFamily="34" charset="0"/>
                  <a:cs typeface="Arial" pitchFamily="34" charset="0"/>
                </a:rPr>
                <a:t>Data Analysis </a:t>
              </a:r>
              <a:br>
                <a:rPr lang="en-US" sz="1200" b="1" dirty="0" smtClean="0">
                  <a:solidFill>
                    <a:schemeClr val="bg1"/>
                  </a:solidFill>
                  <a:latin typeface="Arial" pitchFamily="34" charset="0"/>
                  <a:cs typeface="Arial" pitchFamily="34" charset="0"/>
                </a:rPr>
              </a:br>
              <a:r>
                <a:rPr lang="en-US" sz="1200" b="1" dirty="0" smtClean="0">
                  <a:solidFill>
                    <a:schemeClr val="bg1"/>
                  </a:solidFill>
                  <a:latin typeface="Arial" pitchFamily="34" charset="0"/>
                  <a:cs typeface="Arial" pitchFamily="34" charset="0"/>
                </a:rPr>
                <a:t>&amp; Modeling</a:t>
              </a:r>
            </a:p>
          </p:txBody>
        </p:sp>
        <p:pic>
          <p:nvPicPr>
            <p:cNvPr id="62" name="Picture 61" descr="graph3.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63" name="Group 55"/>
          <p:cNvGrpSpPr/>
          <p:nvPr/>
        </p:nvGrpSpPr>
        <p:grpSpPr>
          <a:xfrm>
            <a:off x="4342714" y="3292394"/>
            <a:ext cx="1331975" cy="1447800"/>
            <a:chOff x="4353202" y="3292394"/>
            <a:chExt cx="1331975" cy="1447800"/>
          </a:xfrm>
        </p:grpSpPr>
        <p:sp>
          <p:nvSpPr>
            <p:cNvPr id="64"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smtClean="0"/>
            </a:p>
          </p:txBody>
        </p:sp>
        <p:sp>
          <p:nvSpPr>
            <p:cNvPr id="65" name="Rounded Rectangle 64"/>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dirty="0" smtClean="0">
                  <a:solidFill>
                    <a:schemeClr val="bg1"/>
                  </a:solidFill>
                  <a:latin typeface="Arial" pitchFamily="34" charset="0"/>
                  <a:cs typeface="Arial" pitchFamily="34" charset="0"/>
                </a:rPr>
                <a:t>Algorithm </a:t>
              </a:r>
              <a:br>
                <a:rPr lang="en-US" sz="1200" b="1" dirty="0" smtClean="0">
                  <a:solidFill>
                    <a:schemeClr val="bg1"/>
                  </a:solidFill>
                  <a:latin typeface="Arial" pitchFamily="34" charset="0"/>
                  <a:cs typeface="Arial" pitchFamily="34" charset="0"/>
                </a:rPr>
              </a:br>
              <a:r>
                <a:rPr lang="en-US" sz="1200" b="1" dirty="0" smtClean="0">
                  <a:solidFill>
                    <a:schemeClr val="bg1"/>
                  </a:solidFill>
                  <a:latin typeface="Arial" pitchFamily="34" charset="0"/>
                  <a:cs typeface="Arial" pitchFamily="34" charset="0"/>
                </a:rPr>
                <a:t>Development</a:t>
              </a:r>
            </a:p>
          </p:txBody>
        </p:sp>
        <p:pic>
          <p:nvPicPr>
            <p:cNvPr id="66" name="Picture 65" descr="graph3.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67" name="Group 56"/>
          <p:cNvGrpSpPr/>
          <p:nvPr/>
        </p:nvGrpSpPr>
        <p:grpSpPr>
          <a:xfrm>
            <a:off x="3765228" y="4481224"/>
            <a:ext cx="1331975" cy="1447800"/>
            <a:chOff x="3775716" y="4481224"/>
            <a:chExt cx="1331975" cy="1447800"/>
          </a:xfrm>
        </p:grpSpPr>
        <p:sp>
          <p:nvSpPr>
            <p:cNvPr id="68"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smtClean="0"/>
            </a:p>
          </p:txBody>
        </p:sp>
        <p:sp>
          <p:nvSpPr>
            <p:cNvPr id="69" name="Rounded Rectangle 68"/>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dirty="0" smtClean="0">
                  <a:solidFill>
                    <a:schemeClr val="bg1"/>
                  </a:solidFill>
                  <a:latin typeface="Arial" pitchFamily="34" charset="0"/>
                  <a:cs typeface="Arial" pitchFamily="34" charset="0"/>
                </a:rPr>
                <a:t>Application </a:t>
              </a:r>
              <a:br>
                <a:rPr lang="en-US" sz="1200" b="1" dirty="0" smtClean="0">
                  <a:solidFill>
                    <a:schemeClr val="bg1"/>
                  </a:solidFill>
                  <a:latin typeface="Arial" pitchFamily="34" charset="0"/>
                  <a:cs typeface="Arial" pitchFamily="34" charset="0"/>
                </a:rPr>
              </a:br>
              <a:r>
                <a:rPr lang="en-US" sz="1200" b="1" dirty="0" smtClean="0">
                  <a:solidFill>
                    <a:schemeClr val="bg1"/>
                  </a:solidFill>
                  <a:latin typeface="Arial" pitchFamily="34" charset="0"/>
                  <a:cs typeface="Arial" pitchFamily="34" charset="0"/>
                </a:rPr>
                <a:t>Development</a:t>
              </a:r>
            </a:p>
          </p:txBody>
        </p:sp>
        <p:pic>
          <p:nvPicPr>
            <p:cNvPr id="70" name="Picture 69" descr="graph3.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71" name="Left-Right Arrow 70"/>
          <p:cNvSpPr/>
          <p:nvPr/>
        </p:nvSpPr>
        <p:spPr>
          <a:xfrm>
            <a:off x="23189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72" name="Group 52"/>
          <p:cNvGrpSpPr/>
          <p:nvPr/>
        </p:nvGrpSpPr>
        <p:grpSpPr>
          <a:xfrm>
            <a:off x="448129" y="1600200"/>
            <a:ext cx="1828800" cy="4648200"/>
            <a:chOff x="448129" y="1600200"/>
            <a:chExt cx="1828800" cy="4648200"/>
          </a:xfrm>
        </p:grpSpPr>
        <p:sp>
          <p:nvSpPr>
            <p:cNvPr id="7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7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75" name="Rounded Rectangle 74"/>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Files</a:t>
              </a:r>
            </a:p>
          </p:txBody>
        </p:sp>
        <p:sp>
          <p:nvSpPr>
            <p:cNvPr id="76" name="Rounded Rectangle 75"/>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Software</a:t>
              </a:r>
            </a:p>
          </p:txBody>
        </p:sp>
        <p:sp>
          <p:nvSpPr>
            <p:cNvPr id="77" name="Rounded Rectangle 76"/>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Hardware</a:t>
              </a:r>
            </a:p>
          </p:txBody>
        </p:sp>
        <p:sp>
          <p:nvSpPr>
            <p:cNvPr id="78" name="TextBox 77"/>
            <p:cNvSpPr txBox="1"/>
            <p:nvPr/>
          </p:nvSpPr>
          <p:spPr>
            <a:xfrm>
              <a:off x="829461" y="1655802"/>
              <a:ext cx="1066137"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Access</a:t>
              </a:r>
            </a:p>
            <a:p>
              <a:pPr algn="ctr"/>
              <a:endParaRPr lang="en-US" sz="1600" dirty="0">
                <a:latin typeface="Arial" pitchFamily="34" charset="0"/>
                <a:cs typeface="Arial" pitchFamily="34" charset="0"/>
              </a:endParaRPr>
            </a:p>
          </p:txBody>
        </p:sp>
        <p:cxnSp>
          <p:nvCxnSpPr>
            <p:cNvPr id="79" name="Straight Connector 78"/>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Picture 80" descr="files1.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82" name="Picture 81" descr="graph3.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83" name="Picture 82" descr="doc1.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84" name="Group 79"/>
            <p:cNvGrpSpPr/>
            <p:nvPr/>
          </p:nvGrpSpPr>
          <p:grpSpPr>
            <a:xfrm>
              <a:off x="752929" y="4393185"/>
              <a:ext cx="1219200" cy="235179"/>
              <a:chOff x="836706" y="4324945"/>
              <a:chExt cx="511748" cy="235179"/>
            </a:xfrm>
          </p:grpSpPr>
          <p:sp>
            <p:nvSpPr>
              <p:cNvPr id="86"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dirty="0">
                  <a:solidFill>
                    <a:schemeClr val="lt1"/>
                  </a:solidFill>
                  <a:latin typeface="Arial" pitchFamily="34" charset="0"/>
                  <a:cs typeface="Arial" pitchFamily="34" charset="0"/>
                </a:endParaRPr>
              </a:p>
            </p:txBody>
          </p:sp>
          <p:sp>
            <p:nvSpPr>
              <p:cNvPr id="87"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dirty="0" smtClean="0">
                    <a:solidFill>
                      <a:schemeClr val="bg1"/>
                    </a:solidFill>
                    <a:latin typeface="Arial" pitchFamily="34" charset="0"/>
                    <a:cs typeface="Arial" pitchFamily="34" charset="0"/>
                  </a:rPr>
                  <a:t>Code &amp; Applications</a:t>
                </a:r>
                <a:endParaRPr lang="en-US" sz="900" b="1" dirty="0">
                  <a:solidFill>
                    <a:schemeClr val="bg1"/>
                  </a:solidFill>
                  <a:latin typeface="Arial" pitchFamily="34" charset="0"/>
                  <a:cs typeface="Arial" pitchFamily="34" charset="0"/>
                </a:endParaRPr>
              </a:p>
            </p:txBody>
          </p:sp>
        </p:grpSp>
        <p:pic>
          <p:nvPicPr>
            <p:cNvPr id="85" name="Picture 84" descr="doc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88" name="Group 146"/>
          <p:cNvGrpSpPr/>
          <p:nvPr/>
        </p:nvGrpSpPr>
        <p:grpSpPr>
          <a:xfrm>
            <a:off x="2279955" y="1891190"/>
            <a:ext cx="4578045" cy="4771964"/>
            <a:chOff x="2279955" y="1891190"/>
            <a:chExt cx="4578045" cy="4771964"/>
          </a:xfrm>
        </p:grpSpPr>
        <p:sp>
          <p:nvSpPr>
            <p:cNvPr id="89" name="Circular Arrow 88"/>
            <p:cNvSpPr/>
            <p:nvPr/>
          </p:nvSpPr>
          <p:spPr bwMode="auto">
            <a:xfrm>
              <a:off x="2279955"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90" name="Rectangle 10"/>
            <p:cNvSpPr>
              <a:spLocks noChangeArrowheads="1"/>
            </p:cNvSpPr>
            <p:nvPr/>
          </p:nvSpPr>
          <p:spPr bwMode="auto">
            <a:xfrm>
              <a:off x="3974315" y="6324600"/>
              <a:ext cx="1130438" cy="338554"/>
            </a:xfrm>
            <a:prstGeom prst="rect">
              <a:avLst/>
            </a:prstGeom>
            <a:noFill/>
            <a:ln w="9525">
              <a:noFill/>
              <a:miter lim="800000"/>
              <a:headEnd/>
              <a:tailEnd/>
            </a:ln>
          </p:spPr>
          <p:txBody>
            <a:bodyPr wrap="none">
              <a:spAutoFit/>
            </a:bodyPr>
            <a:lstStyle/>
            <a:p>
              <a:r>
                <a:rPr lang="en-US" sz="1600" b="1" dirty="0" smtClean="0">
                  <a:solidFill>
                    <a:schemeClr val="tx2"/>
                  </a:solidFill>
                  <a:latin typeface="Arial" pitchFamily="34" charset="0"/>
                  <a:cs typeface="Arial" pitchFamily="34" charset="0"/>
                </a:rPr>
                <a:t>Automate</a:t>
              </a:r>
              <a:endParaRPr lang="en-US" sz="1600" b="1" dirty="0">
                <a:solidFill>
                  <a:schemeClr val="tx2"/>
                </a:solidFill>
                <a:latin typeface="Arial" pitchFamily="34" charset="0"/>
                <a:cs typeface="Arial" pitchFamily="34" charset="0"/>
              </a:endParaRPr>
            </a:p>
          </p:txBody>
        </p:sp>
      </p:grpSp>
      <p:sp>
        <p:nvSpPr>
          <p:cNvPr id="32" name="Rounded Rectangle 31"/>
          <p:cNvSpPr/>
          <p:nvPr/>
        </p:nvSpPr>
        <p:spPr>
          <a:xfrm>
            <a:off x="6738238" y="3333600"/>
            <a:ext cx="2133600" cy="1600200"/>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3" name="Rounded Rectangle 32"/>
          <p:cNvSpPr/>
          <p:nvPr/>
        </p:nvSpPr>
        <p:spPr>
          <a:xfrm>
            <a:off x="296073" y="4724400"/>
            <a:ext cx="2133600" cy="1600200"/>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35" name="Rounded Rectangle 34"/>
          <p:cNvSpPr/>
          <p:nvPr/>
        </p:nvSpPr>
        <p:spPr>
          <a:xfrm>
            <a:off x="3068498" y="2093974"/>
            <a:ext cx="2837001" cy="2735885"/>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19182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1000"/>
                                        <p:tgtEl>
                                          <p:spTgt spid="59"/>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10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10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blinds(horizontal)">
                                      <p:cBhvr>
                                        <p:cTn id="47" dur="500"/>
                                        <p:tgtEl>
                                          <p:spTgt spid="3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blinds(horizontal)">
                                      <p:cBhvr>
                                        <p:cTn id="50" dur="500"/>
                                        <p:tgtEl>
                                          <p:spTgt spid="3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71" grpId="0" animBg="1"/>
      <p:bldP spid="32" grpId="0" animBg="1"/>
      <p:bldP spid="33"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Battery Testing, Data Analysis, and Modeling Using MATLAB and Simulink</a:t>
            </a:r>
            <a:endParaRPr lang="en-US" dirty="0"/>
          </a:p>
        </p:txBody>
      </p:sp>
      <p:sp>
        <p:nvSpPr>
          <p:cNvPr id="3" name="Subtitle 2"/>
          <p:cNvSpPr>
            <a:spLocks noGrp="1"/>
          </p:cNvSpPr>
          <p:nvPr>
            <p:ph type="subTitle" idx="1"/>
          </p:nvPr>
        </p:nvSpPr>
        <p:spPr>
          <a:xfrm>
            <a:off x="685800" y="3604260"/>
            <a:ext cx="7772400" cy="2362200"/>
          </a:xfrm>
        </p:spPr>
        <p:txBody>
          <a:bodyPr/>
          <a:lstStyle/>
          <a:p>
            <a:endParaRPr lang="en-US" dirty="0"/>
          </a:p>
          <a:p>
            <a:endParaRPr lang="en-US" dirty="0" smtClean="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3619" y="2209800"/>
            <a:ext cx="2731097" cy="185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The scope of battery testing and data analysis in this seminar is battery modeling and model validation</a:t>
            </a:r>
          </a:p>
          <a:p>
            <a:pPr lvl="1"/>
            <a:r>
              <a:rPr lang="en-US" dirty="0" smtClean="0"/>
              <a:t>How to create a Battery model (Use Case)</a:t>
            </a:r>
          </a:p>
          <a:p>
            <a:pPr lvl="1"/>
            <a:r>
              <a:rPr lang="en-US" dirty="0" smtClean="0"/>
              <a:t>Important aspects of creating a Battery model</a:t>
            </a:r>
          </a:p>
          <a:p>
            <a:r>
              <a:rPr lang="en-US" dirty="0" smtClean="0"/>
              <a:t>What does a Battery model look like?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647" y="3833384"/>
            <a:ext cx="2197101" cy="183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8304" y="3833384"/>
            <a:ext cx="5265901" cy="2865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4245" y="3734274"/>
            <a:ext cx="6283890" cy="2675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784" y="4465353"/>
            <a:ext cx="1622829" cy="95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2172863" y="3622522"/>
            <a:ext cx="3174660" cy="2786918"/>
            <a:chOff x="64953" y="1448976"/>
            <a:chExt cx="5657486" cy="4649579"/>
          </a:xfrm>
        </p:grpSpPr>
        <p:grpSp>
          <p:nvGrpSpPr>
            <p:cNvPr id="17" name="Group 16"/>
            <p:cNvGrpSpPr/>
            <p:nvPr/>
          </p:nvGrpSpPr>
          <p:grpSpPr>
            <a:xfrm>
              <a:off x="64953" y="1459150"/>
              <a:ext cx="2188989" cy="4639404"/>
              <a:chOff x="1373225" y="3554109"/>
              <a:chExt cx="1260125" cy="2724074"/>
            </a:xfrm>
          </p:grpSpPr>
          <p:pic>
            <p:nvPicPr>
              <p:cNvPr id="19" name="Picture 18"/>
              <p:cNvPicPr>
                <a:picLocks noChangeAspect="1" noChangeArrowheads="1"/>
              </p:cNvPicPr>
              <p:nvPr/>
            </p:nvPicPr>
            <p:blipFill rotWithShape="1">
              <a:blip r:embed="rId6">
                <a:extLst>
                  <a:ext uri="{28A0092B-C50C-407E-A947-70E740481C1C}">
                    <a14:useLocalDpi xmlns:a14="http://schemas.microsoft.com/office/drawing/2010/main" val="0"/>
                  </a:ext>
                </a:extLst>
              </a:blip>
              <a:srcRect l="13027"/>
              <a:stretch/>
            </p:blipFill>
            <p:spPr bwMode="auto">
              <a:xfrm>
                <a:off x="1373225" y="4308474"/>
                <a:ext cx="833542" cy="939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Isosceles Triangle 3"/>
              <p:cNvSpPr/>
              <p:nvPr/>
            </p:nvSpPr>
            <p:spPr>
              <a:xfrm rot="16200000">
                <a:off x="844731" y="4489564"/>
                <a:ext cx="2724074" cy="853164"/>
              </a:xfrm>
              <a:custGeom>
                <a:avLst/>
                <a:gdLst>
                  <a:gd name="connsiteX0" fmla="*/ 0 w 1552499"/>
                  <a:gd name="connsiteY0" fmla="*/ 1764389 h 1764389"/>
                  <a:gd name="connsiteX1" fmla="*/ 776250 w 1552499"/>
                  <a:gd name="connsiteY1" fmla="*/ 0 h 1764389"/>
                  <a:gd name="connsiteX2" fmla="*/ 1552499 w 1552499"/>
                  <a:gd name="connsiteY2" fmla="*/ 1764389 h 1764389"/>
                  <a:gd name="connsiteX3" fmla="*/ 0 w 1552499"/>
                  <a:gd name="connsiteY3" fmla="*/ 1764389 h 1764389"/>
                  <a:gd name="connsiteX0" fmla="*/ 0 w 1971599"/>
                  <a:gd name="connsiteY0" fmla="*/ 1764389 h 1764389"/>
                  <a:gd name="connsiteX1" fmla="*/ 776250 w 1971599"/>
                  <a:gd name="connsiteY1" fmla="*/ 0 h 1764389"/>
                  <a:gd name="connsiteX2" fmla="*/ 1971599 w 1971599"/>
                  <a:gd name="connsiteY2" fmla="*/ 846814 h 1764389"/>
                  <a:gd name="connsiteX3" fmla="*/ 0 w 1971599"/>
                  <a:gd name="connsiteY3" fmla="*/ 1764389 h 1764389"/>
                  <a:gd name="connsiteX0" fmla="*/ 0 w 2724074"/>
                  <a:gd name="connsiteY0" fmla="*/ 843639 h 846814"/>
                  <a:gd name="connsiteX1" fmla="*/ 1528725 w 2724074"/>
                  <a:gd name="connsiteY1" fmla="*/ 0 h 846814"/>
                  <a:gd name="connsiteX2" fmla="*/ 2724074 w 2724074"/>
                  <a:gd name="connsiteY2" fmla="*/ 846814 h 846814"/>
                  <a:gd name="connsiteX3" fmla="*/ 0 w 2724074"/>
                  <a:gd name="connsiteY3" fmla="*/ 843639 h 846814"/>
                  <a:gd name="connsiteX0" fmla="*/ 0 w 2724074"/>
                  <a:gd name="connsiteY0" fmla="*/ 853164 h 853164"/>
                  <a:gd name="connsiteX1" fmla="*/ 1528725 w 2724074"/>
                  <a:gd name="connsiteY1" fmla="*/ 0 h 853164"/>
                  <a:gd name="connsiteX2" fmla="*/ 2724074 w 2724074"/>
                  <a:gd name="connsiteY2" fmla="*/ 846814 h 853164"/>
                  <a:gd name="connsiteX3" fmla="*/ 0 w 2724074"/>
                  <a:gd name="connsiteY3" fmla="*/ 853164 h 853164"/>
                </a:gdLst>
                <a:ahLst/>
                <a:cxnLst>
                  <a:cxn ang="0">
                    <a:pos x="connsiteX0" y="connsiteY0"/>
                  </a:cxn>
                  <a:cxn ang="0">
                    <a:pos x="connsiteX1" y="connsiteY1"/>
                  </a:cxn>
                  <a:cxn ang="0">
                    <a:pos x="connsiteX2" y="connsiteY2"/>
                  </a:cxn>
                  <a:cxn ang="0">
                    <a:pos x="connsiteX3" y="connsiteY3"/>
                  </a:cxn>
                </a:cxnLst>
                <a:rect l="l" t="t" r="r" b="b"/>
                <a:pathLst>
                  <a:path w="2724074" h="853164">
                    <a:moveTo>
                      <a:pt x="0" y="853164"/>
                    </a:moveTo>
                    <a:lnTo>
                      <a:pt x="1528725" y="0"/>
                    </a:lnTo>
                    <a:lnTo>
                      <a:pt x="2724074" y="846814"/>
                    </a:lnTo>
                    <a:lnTo>
                      <a:pt x="0" y="853164"/>
                    </a:lnTo>
                    <a:close/>
                  </a:path>
                </a:pathLst>
              </a:custGeom>
              <a:gradFill>
                <a:gsLst>
                  <a:gs pos="11000">
                    <a:schemeClr val="accent4">
                      <a:tint val="50000"/>
                      <a:satMod val="300000"/>
                    </a:schemeClr>
                  </a:gs>
                  <a:gs pos="49000">
                    <a:schemeClr val="accent4">
                      <a:tint val="37000"/>
                      <a:satMod val="300000"/>
                      <a:alpha val="67000"/>
                    </a:schemeClr>
                  </a:gs>
                  <a:gs pos="100000">
                    <a:schemeClr val="accent4">
                      <a:tint val="15000"/>
                      <a:satMod val="350000"/>
                      <a:alpha val="34000"/>
                    </a:schemeClr>
                  </a:gs>
                </a:gsLs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smtClean="0">
                  <a:latin typeface="Arial" pitchFamily="34" charset="0"/>
                  <a:cs typeface="Arial" pitchFamily="34" charset="0"/>
                </a:endParaRPr>
              </a:p>
            </p:txBody>
          </p:sp>
        </p:grpSp>
        <p:pic>
          <p:nvPicPr>
            <p:cNvPr id="1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3943" y="1448976"/>
              <a:ext cx="3468496" cy="4649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4890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500"/>
                                        <p:tgtEl>
                                          <p:spTgt spid="10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32"/>
                                        </p:tgtEl>
                                      </p:cBhvr>
                                    </p:animEffect>
                                    <p:set>
                                      <p:cBhvr>
                                        <p:cTn id="16" dur="1" fill="hold">
                                          <p:stCondLst>
                                            <p:cond delay="499"/>
                                          </p:stCondLst>
                                        </p:cTn>
                                        <p:tgtEl>
                                          <p:spTgt spid="1032"/>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026"/>
                                        </p:tgtEl>
                                      </p:cBhvr>
                                    </p:animEffect>
                                    <p:set>
                                      <p:cBhvr>
                                        <p:cTn id="25" dur="1" fill="hold">
                                          <p:stCondLst>
                                            <p:cond delay="499"/>
                                          </p:stCondLst>
                                        </p:cTn>
                                        <p:tgtEl>
                                          <p:spTgt spid="102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fade">
                                      <p:cBhvr>
                                        <p:cTn id="29" dur="500"/>
                                        <p:tgtEl>
                                          <p:spTgt spid="10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27"/>
                                        </p:tgtEl>
                                      </p:cBhvr>
                                    </p:animEffect>
                                    <p:set>
                                      <p:cBhvr>
                                        <p:cTn id="34" dur="1" fill="hold">
                                          <p:stCondLst>
                                            <p:cond delay="499"/>
                                          </p:stCondLst>
                                        </p:cTn>
                                        <p:tgtEl>
                                          <p:spTgt spid="1027"/>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028"/>
                                        </p:tgtEl>
                                        <p:attrNameLst>
                                          <p:attrName>style.visibility</p:attrName>
                                        </p:attrNameLst>
                                      </p:cBhvr>
                                      <p:to>
                                        <p:strVal val="visible"/>
                                      </p:to>
                                    </p:set>
                                    <p:animEffect transition="in" filter="fade">
                                      <p:cBhvr>
                                        <p:cTn id="38" dur="500"/>
                                        <p:tgtEl>
                                          <p:spTgt spid="10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8220" t="7173" r="14773" b="19909"/>
          <a:stretch/>
        </p:blipFill>
        <p:spPr bwMode="auto">
          <a:xfrm>
            <a:off x="366515" y="1295769"/>
            <a:ext cx="1111765" cy="616894"/>
          </a:xfrm>
          <a:prstGeom prst="rect">
            <a:avLst/>
          </a:prstGeom>
          <a:ln/>
        </p:spPr>
        <p:style>
          <a:lnRef idx="2">
            <a:schemeClr val="accent4">
              <a:shade val="50000"/>
            </a:schemeClr>
          </a:lnRef>
          <a:fillRef idx="1">
            <a:schemeClr val="accent4"/>
          </a:fillRef>
          <a:effectRef idx="0">
            <a:schemeClr val="accent4"/>
          </a:effectRef>
          <a:fontRef idx="minor">
            <a:schemeClr val="lt1"/>
          </a:fontRef>
        </p:style>
      </p:pic>
      <p:sp>
        <p:nvSpPr>
          <p:cNvPr id="2" name="Title 1"/>
          <p:cNvSpPr>
            <a:spLocks noGrp="1"/>
          </p:cNvSpPr>
          <p:nvPr>
            <p:ph type="title"/>
          </p:nvPr>
        </p:nvSpPr>
        <p:spPr/>
        <p:txBody>
          <a:bodyPr/>
          <a:lstStyle/>
          <a:p>
            <a:r>
              <a:rPr lang="en-US" dirty="0" smtClean="0"/>
              <a:t>What Did I Model?</a:t>
            </a:r>
            <a:endParaRPr lang="en-US" dirty="0"/>
          </a:p>
        </p:txBody>
      </p:sp>
      <p:pic>
        <p:nvPicPr>
          <p:cNvPr id="4"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33" b="95238" l="1124" r="98502"/>
                    </a14:imgEffect>
                  </a14:imgLayer>
                </a14:imgProps>
              </a:ext>
              <a:ext uri="{28A0092B-C50C-407E-A947-70E740481C1C}">
                <a14:useLocalDpi xmlns:a14="http://schemas.microsoft.com/office/drawing/2010/main" val="0"/>
              </a:ext>
            </a:extLst>
          </a:blip>
          <a:srcRect/>
          <a:stretch>
            <a:fillRect/>
          </a:stretch>
        </p:blipFill>
        <p:spPr bwMode="auto">
          <a:xfrm>
            <a:off x="5505373" y="1208251"/>
            <a:ext cx="2703991" cy="1914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9407" y="1295768"/>
            <a:ext cx="1935923" cy="167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1141" y="1448976"/>
            <a:ext cx="1372453" cy="137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14617"/>
          <a:stretch/>
        </p:blipFill>
        <p:spPr bwMode="auto">
          <a:xfrm>
            <a:off x="5721943" y="3765432"/>
            <a:ext cx="2270852" cy="199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4892" y="3983166"/>
            <a:ext cx="2304954" cy="1559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6938" y="3933766"/>
            <a:ext cx="1800862" cy="1658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397" y="1685427"/>
            <a:ext cx="1360075" cy="1136002"/>
          </a:xfrm>
          <a:prstGeom prst="rect">
            <a:avLst/>
          </a:prstGeom>
          <a:ln/>
        </p:spPr>
        <p:style>
          <a:lnRef idx="2">
            <a:schemeClr val="accent4">
              <a:shade val="50000"/>
            </a:schemeClr>
          </a:lnRef>
          <a:fillRef idx="1">
            <a:schemeClr val="accent4"/>
          </a:fillRef>
          <a:effectRef idx="0">
            <a:schemeClr val="accent4"/>
          </a:effectRef>
          <a:fontRef idx="minor">
            <a:schemeClr val="lt1"/>
          </a:fontRef>
        </p:style>
      </p:pic>
      <p:pic>
        <p:nvPicPr>
          <p:cNvPr id="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6392" y="3428672"/>
            <a:ext cx="2370830" cy="1290167"/>
          </a:xfrm>
          <a:prstGeom prst="rect">
            <a:avLst/>
          </a:prstGeom>
          <a:ln/>
        </p:spPr>
        <p:style>
          <a:lnRef idx="2">
            <a:schemeClr val="accent4">
              <a:shade val="50000"/>
            </a:schemeClr>
          </a:lnRef>
          <a:fillRef idx="1">
            <a:schemeClr val="accent4"/>
          </a:fillRef>
          <a:effectRef idx="0">
            <a:schemeClr val="accent4"/>
          </a:effectRef>
          <a:fontRef idx="minor">
            <a:schemeClr val="lt1"/>
          </a:fontRef>
        </p:style>
      </p:pic>
      <p:pic>
        <p:nvPicPr>
          <p:cNvPr id="20"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11395" y="2441841"/>
            <a:ext cx="3728288" cy="1587200"/>
          </a:xfrm>
          <a:prstGeom prst="rect">
            <a:avLst/>
          </a:prstGeom>
          <a:ln/>
        </p:spPr>
        <p:style>
          <a:lnRef idx="2">
            <a:schemeClr val="accent4">
              <a:shade val="50000"/>
            </a:schemeClr>
          </a:lnRef>
          <a:fillRef idx="1">
            <a:schemeClr val="accent4"/>
          </a:fillRef>
          <a:effectRef idx="0">
            <a:schemeClr val="accent4"/>
          </a:effectRef>
          <a:fontRef idx="minor">
            <a:schemeClr val="lt1"/>
          </a:fontRef>
        </p:style>
      </p:pic>
      <p:grpSp>
        <p:nvGrpSpPr>
          <p:cNvPr id="15" name="Group 14"/>
          <p:cNvGrpSpPr/>
          <p:nvPr/>
        </p:nvGrpSpPr>
        <p:grpSpPr>
          <a:xfrm>
            <a:off x="1311395" y="4196681"/>
            <a:ext cx="2956560" cy="2428934"/>
            <a:chOff x="914400" y="3933766"/>
            <a:chExt cx="2956560" cy="2428934"/>
          </a:xfrm>
        </p:grpSpPr>
        <p:sp>
          <p:nvSpPr>
            <p:cNvPr id="14" name="Rectangle 13"/>
            <p:cNvSpPr/>
            <p:nvPr/>
          </p:nvSpPr>
          <p:spPr>
            <a:xfrm>
              <a:off x="914400" y="3933766"/>
              <a:ext cx="2956560" cy="242893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22" name="Group 21"/>
            <p:cNvGrpSpPr/>
            <p:nvPr/>
          </p:nvGrpSpPr>
          <p:grpSpPr>
            <a:xfrm>
              <a:off x="991355" y="3983166"/>
              <a:ext cx="2752543" cy="2299394"/>
              <a:chOff x="64953" y="1448976"/>
              <a:chExt cx="5657486" cy="4649579"/>
            </a:xfrm>
          </p:grpSpPr>
          <p:grpSp>
            <p:nvGrpSpPr>
              <p:cNvPr id="23" name="Group 22"/>
              <p:cNvGrpSpPr/>
              <p:nvPr/>
            </p:nvGrpSpPr>
            <p:grpSpPr>
              <a:xfrm>
                <a:off x="64953" y="1459150"/>
                <a:ext cx="2188989" cy="4639404"/>
                <a:chOff x="1373225" y="3554109"/>
                <a:chExt cx="1260125" cy="2724074"/>
              </a:xfrm>
            </p:grpSpPr>
            <p:pic>
              <p:nvPicPr>
                <p:cNvPr id="25" name="Picture 24"/>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3027"/>
                <a:stretch/>
              </p:blipFill>
              <p:spPr bwMode="auto">
                <a:xfrm>
                  <a:off x="1373225" y="4308474"/>
                  <a:ext cx="833542" cy="939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Isosceles Triangle 3"/>
                <p:cNvSpPr/>
                <p:nvPr/>
              </p:nvSpPr>
              <p:spPr>
                <a:xfrm rot="16200000">
                  <a:off x="844731" y="4489564"/>
                  <a:ext cx="2724074" cy="853164"/>
                </a:xfrm>
                <a:custGeom>
                  <a:avLst/>
                  <a:gdLst>
                    <a:gd name="connsiteX0" fmla="*/ 0 w 1552499"/>
                    <a:gd name="connsiteY0" fmla="*/ 1764389 h 1764389"/>
                    <a:gd name="connsiteX1" fmla="*/ 776250 w 1552499"/>
                    <a:gd name="connsiteY1" fmla="*/ 0 h 1764389"/>
                    <a:gd name="connsiteX2" fmla="*/ 1552499 w 1552499"/>
                    <a:gd name="connsiteY2" fmla="*/ 1764389 h 1764389"/>
                    <a:gd name="connsiteX3" fmla="*/ 0 w 1552499"/>
                    <a:gd name="connsiteY3" fmla="*/ 1764389 h 1764389"/>
                    <a:gd name="connsiteX0" fmla="*/ 0 w 1971599"/>
                    <a:gd name="connsiteY0" fmla="*/ 1764389 h 1764389"/>
                    <a:gd name="connsiteX1" fmla="*/ 776250 w 1971599"/>
                    <a:gd name="connsiteY1" fmla="*/ 0 h 1764389"/>
                    <a:gd name="connsiteX2" fmla="*/ 1971599 w 1971599"/>
                    <a:gd name="connsiteY2" fmla="*/ 846814 h 1764389"/>
                    <a:gd name="connsiteX3" fmla="*/ 0 w 1971599"/>
                    <a:gd name="connsiteY3" fmla="*/ 1764389 h 1764389"/>
                    <a:gd name="connsiteX0" fmla="*/ 0 w 2724074"/>
                    <a:gd name="connsiteY0" fmla="*/ 843639 h 846814"/>
                    <a:gd name="connsiteX1" fmla="*/ 1528725 w 2724074"/>
                    <a:gd name="connsiteY1" fmla="*/ 0 h 846814"/>
                    <a:gd name="connsiteX2" fmla="*/ 2724074 w 2724074"/>
                    <a:gd name="connsiteY2" fmla="*/ 846814 h 846814"/>
                    <a:gd name="connsiteX3" fmla="*/ 0 w 2724074"/>
                    <a:gd name="connsiteY3" fmla="*/ 843639 h 846814"/>
                    <a:gd name="connsiteX0" fmla="*/ 0 w 2724074"/>
                    <a:gd name="connsiteY0" fmla="*/ 853164 h 853164"/>
                    <a:gd name="connsiteX1" fmla="*/ 1528725 w 2724074"/>
                    <a:gd name="connsiteY1" fmla="*/ 0 h 853164"/>
                    <a:gd name="connsiteX2" fmla="*/ 2724074 w 2724074"/>
                    <a:gd name="connsiteY2" fmla="*/ 846814 h 853164"/>
                    <a:gd name="connsiteX3" fmla="*/ 0 w 2724074"/>
                    <a:gd name="connsiteY3" fmla="*/ 853164 h 853164"/>
                  </a:gdLst>
                  <a:ahLst/>
                  <a:cxnLst>
                    <a:cxn ang="0">
                      <a:pos x="connsiteX0" y="connsiteY0"/>
                    </a:cxn>
                    <a:cxn ang="0">
                      <a:pos x="connsiteX1" y="connsiteY1"/>
                    </a:cxn>
                    <a:cxn ang="0">
                      <a:pos x="connsiteX2" y="connsiteY2"/>
                    </a:cxn>
                    <a:cxn ang="0">
                      <a:pos x="connsiteX3" y="connsiteY3"/>
                    </a:cxn>
                  </a:cxnLst>
                  <a:rect l="l" t="t" r="r" b="b"/>
                  <a:pathLst>
                    <a:path w="2724074" h="853164">
                      <a:moveTo>
                        <a:pt x="0" y="853164"/>
                      </a:moveTo>
                      <a:lnTo>
                        <a:pt x="1528725" y="0"/>
                      </a:lnTo>
                      <a:lnTo>
                        <a:pt x="2724074" y="846814"/>
                      </a:lnTo>
                      <a:lnTo>
                        <a:pt x="0" y="853164"/>
                      </a:lnTo>
                      <a:close/>
                    </a:path>
                  </a:pathLst>
                </a:custGeom>
                <a:gradFill>
                  <a:gsLst>
                    <a:gs pos="11000">
                      <a:schemeClr val="accent4">
                        <a:tint val="50000"/>
                        <a:satMod val="300000"/>
                      </a:schemeClr>
                    </a:gs>
                    <a:gs pos="49000">
                      <a:schemeClr val="accent4">
                        <a:tint val="37000"/>
                        <a:satMod val="300000"/>
                        <a:alpha val="67000"/>
                      </a:schemeClr>
                    </a:gs>
                    <a:gs pos="100000">
                      <a:schemeClr val="accent4">
                        <a:tint val="15000"/>
                        <a:satMod val="350000"/>
                        <a:alpha val="34000"/>
                      </a:schemeClr>
                    </a:gs>
                  </a:gsLst>
                </a:gra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smtClean="0">
                    <a:latin typeface="Arial" pitchFamily="34" charset="0"/>
                    <a:cs typeface="Arial" pitchFamily="34" charset="0"/>
                  </a:endParaRPr>
                </a:p>
              </p:txBody>
            </p:sp>
          </p:grpSp>
          <p:pic>
            <p:nvPicPr>
              <p:cNvPr id="24" name="Picture 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53943" y="1448976"/>
                <a:ext cx="3468496" cy="4649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48526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50"/>
                                        </p:tgtEl>
                                      </p:cBhvr>
                                    </p:animEffect>
                                    <p:set>
                                      <p:cBhvr>
                                        <p:cTn id="39" dur="1" fill="hold">
                                          <p:stCondLst>
                                            <p:cond delay="499"/>
                                          </p:stCondLst>
                                        </p:cTn>
                                        <p:tgtEl>
                                          <p:spTgt spid="205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nodeType="withEffect">
                                  <p:stCondLst>
                                    <p:cond delay="0"/>
                                  </p:stCondLst>
                                  <p:childTnLst>
                                    <p:set>
                                      <p:cBhvr>
                                        <p:cTn id="45" dur="1" fill="hold">
                                          <p:stCondLst>
                                            <p:cond delay="0"/>
                                          </p:stCondLst>
                                        </p:cTn>
                                        <p:tgtEl>
                                          <p:spTgt spid="2051"/>
                                        </p:tgtEl>
                                        <p:attrNameLst>
                                          <p:attrName>style.visibility</p:attrName>
                                        </p:attrNameLst>
                                      </p:cBhvr>
                                      <p:to>
                                        <p:strVal val="visible"/>
                                      </p:to>
                                    </p:set>
                                    <p:animEffect transition="in" filter="fade">
                                      <p:cBhvr>
                                        <p:cTn id="46" dur="500"/>
                                        <p:tgtEl>
                                          <p:spTgt spid="20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051"/>
                                        </p:tgtEl>
                                      </p:cBhvr>
                                    </p:animEffect>
                                    <p:set>
                                      <p:cBhvr>
                                        <p:cTn id="54" dur="1" fill="hold">
                                          <p:stCondLst>
                                            <p:cond delay="499"/>
                                          </p:stCondLst>
                                        </p:cTn>
                                        <p:tgtEl>
                                          <p:spTgt spid="2051"/>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nodeType="withEffect">
                                  <p:stCondLst>
                                    <p:cond delay="0"/>
                                  </p:stCondLst>
                                  <p:childTnLst>
                                    <p:set>
                                      <p:cBhvr>
                                        <p:cTn id="60" dur="1" fill="hold">
                                          <p:stCondLst>
                                            <p:cond delay="0"/>
                                          </p:stCondLst>
                                        </p:cTn>
                                        <p:tgtEl>
                                          <p:spTgt spid="2052"/>
                                        </p:tgtEl>
                                        <p:attrNameLst>
                                          <p:attrName>style.visibility</p:attrName>
                                        </p:attrNameLst>
                                      </p:cBhvr>
                                      <p:to>
                                        <p:strVal val="visible"/>
                                      </p:to>
                                    </p:set>
                                    <p:animEffect transition="in" filter="fade">
                                      <p:cBhvr>
                                        <p:cTn id="6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cstate="print"/>
          <a:srcRect/>
          <a:stretch>
            <a:fillRect/>
          </a:stretch>
        </p:blipFill>
        <p:spPr bwMode="auto">
          <a:xfrm>
            <a:off x="2345209" y="1159864"/>
            <a:ext cx="2551327" cy="1910995"/>
          </a:xfrm>
          <a:prstGeom prst="rect">
            <a:avLst/>
          </a:prstGeom>
          <a:noFill/>
          <a:ln w="9525">
            <a:noFill/>
            <a:miter lim="800000"/>
            <a:headEnd/>
            <a:tailEnd/>
          </a:ln>
        </p:spPr>
      </p:pic>
      <p:grpSp>
        <p:nvGrpSpPr>
          <p:cNvPr id="4106" name="Group 4105"/>
          <p:cNvGrpSpPr/>
          <p:nvPr/>
        </p:nvGrpSpPr>
        <p:grpSpPr>
          <a:xfrm>
            <a:off x="1826500" y="1555878"/>
            <a:ext cx="2265579" cy="1258773"/>
            <a:chOff x="1788320" y="1546353"/>
            <a:chExt cx="2265579" cy="1258773"/>
          </a:xfrm>
        </p:grpSpPr>
        <p:pic>
          <p:nvPicPr>
            <p:cNvPr id="410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7352" y="1546353"/>
              <a:ext cx="1876547" cy="125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1" name="Elbow Connector 40"/>
            <p:cNvCxnSpPr/>
            <p:nvPr/>
          </p:nvCxnSpPr>
          <p:spPr>
            <a:xfrm>
              <a:off x="1788320" y="2168201"/>
              <a:ext cx="617506" cy="1"/>
            </a:xfrm>
            <a:prstGeom prst="bentConnector3">
              <a:avLst>
                <a:gd name="adj1" fmla="val 50000"/>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01" y="1358921"/>
            <a:ext cx="1574771" cy="151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5061769" y="4226987"/>
            <a:ext cx="3060574" cy="2287631"/>
            <a:chOff x="2867168" y="2670625"/>
            <a:chExt cx="3060574" cy="2287631"/>
          </a:xfrm>
        </p:grpSpPr>
        <p:pic>
          <p:nvPicPr>
            <p:cNvPr id="21"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7168" y="2670625"/>
              <a:ext cx="3060574" cy="22876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6840" y="2769685"/>
              <a:ext cx="2802940" cy="200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itle 3"/>
          <p:cNvSpPr>
            <a:spLocks noGrp="1"/>
          </p:cNvSpPr>
          <p:nvPr>
            <p:ph type="title"/>
          </p:nvPr>
        </p:nvSpPr>
        <p:spPr/>
        <p:txBody>
          <a:bodyPr/>
          <a:lstStyle/>
          <a:p>
            <a:r>
              <a:rPr lang="en-US" dirty="0" smtClean="0"/>
              <a:t>Model Correlation</a:t>
            </a:r>
            <a:endParaRPr lang="en-US" dirty="0"/>
          </a:p>
        </p:txBody>
      </p:sp>
      <p:pic>
        <p:nvPicPr>
          <p:cNvPr id="5"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10333" y="1597548"/>
            <a:ext cx="914399" cy="1141305"/>
          </a:xfrm>
          <a:prstGeom prst="rect">
            <a:avLst/>
          </a:prstGeom>
          <a:noFill/>
          <a:ln w="9525">
            <a:noFill/>
            <a:miter lim="800000"/>
            <a:headEnd/>
            <a:tailEnd/>
          </a:ln>
        </p:spPr>
      </p:pic>
      <p:pic>
        <p:nvPicPr>
          <p:cNvPr id="8"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1497" y="4370878"/>
            <a:ext cx="2774613" cy="2247509"/>
          </a:xfrm>
          <a:prstGeom prst="rect">
            <a:avLst/>
          </a:prstGeom>
          <a:noFill/>
          <a:ln>
            <a:noFill/>
          </a:ln>
          <a:effectLst/>
        </p:spPr>
      </p:pic>
      <p:pic>
        <p:nvPicPr>
          <p:cNvPr id="1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4311" y="732572"/>
            <a:ext cx="3031832" cy="22966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9080" y="1382220"/>
            <a:ext cx="3060574" cy="22876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115" name="Group 4114"/>
          <p:cNvGrpSpPr/>
          <p:nvPr/>
        </p:nvGrpSpPr>
        <p:grpSpPr>
          <a:xfrm>
            <a:off x="511228" y="3482077"/>
            <a:ext cx="8023860" cy="856251"/>
            <a:chOff x="523347" y="3469796"/>
            <a:chExt cx="7729113" cy="856251"/>
          </a:xfrm>
        </p:grpSpPr>
        <p:cxnSp>
          <p:nvCxnSpPr>
            <p:cNvPr id="4097" name="Straight Connector 4096"/>
            <p:cNvCxnSpPr/>
            <p:nvPr/>
          </p:nvCxnSpPr>
          <p:spPr>
            <a:xfrm>
              <a:off x="541020" y="3901440"/>
              <a:ext cx="7711440" cy="0"/>
            </a:xfrm>
            <a:prstGeom prst="line">
              <a:avLst/>
            </a:prstGeom>
            <a:ln/>
          </p:spPr>
          <p:style>
            <a:lnRef idx="3">
              <a:schemeClr val="accent4"/>
            </a:lnRef>
            <a:fillRef idx="0">
              <a:schemeClr val="accent4"/>
            </a:fillRef>
            <a:effectRef idx="2">
              <a:schemeClr val="accent4"/>
            </a:effectRef>
            <a:fontRef idx="minor">
              <a:schemeClr val="tx1"/>
            </a:fontRef>
          </p:style>
        </p:cxnSp>
        <p:sp>
          <p:nvSpPr>
            <p:cNvPr id="4101" name="TextBox 4100"/>
            <p:cNvSpPr txBox="1"/>
            <p:nvPr/>
          </p:nvSpPr>
          <p:spPr>
            <a:xfrm>
              <a:off x="541020" y="3469796"/>
              <a:ext cx="2324675" cy="400110"/>
            </a:xfrm>
            <a:prstGeom prst="rect">
              <a:avLst/>
            </a:prstGeom>
            <a:noFill/>
          </p:spPr>
          <p:txBody>
            <a:bodyPr wrap="none" rtlCol="0">
              <a:spAutoFit/>
            </a:bodyPr>
            <a:lstStyle/>
            <a:p>
              <a:r>
                <a:rPr lang="en-US" sz="2000" dirty="0" smtClean="0">
                  <a:latin typeface="Arial" pitchFamily="34" charset="0"/>
                  <a:cs typeface="Arial" pitchFamily="34" charset="0"/>
                </a:rPr>
                <a:t>Physical Hardware</a:t>
              </a:r>
              <a:endParaRPr lang="en-US" sz="2000" dirty="0">
                <a:latin typeface="Arial" pitchFamily="34" charset="0"/>
                <a:cs typeface="Arial" pitchFamily="34" charset="0"/>
              </a:endParaRPr>
            </a:p>
          </p:txBody>
        </p:sp>
        <p:sp>
          <p:nvSpPr>
            <p:cNvPr id="38" name="TextBox 37"/>
            <p:cNvSpPr txBox="1"/>
            <p:nvPr/>
          </p:nvSpPr>
          <p:spPr>
            <a:xfrm>
              <a:off x="523347" y="3925937"/>
              <a:ext cx="1383712" cy="400110"/>
            </a:xfrm>
            <a:prstGeom prst="rect">
              <a:avLst/>
            </a:prstGeom>
            <a:noFill/>
          </p:spPr>
          <p:txBody>
            <a:bodyPr wrap="none" rtlCol="0">
              <a:spAutoFit/>
            </a:bodyPr>
            <a:lstStyle/>
            <a:p>
              <a:r>
                <a:rPr lang="en-US" sz="2000" dirty="0" smtClean="0">
                  <a:latin typeface="Arial" pitchFamily="34" charset="0"/>
                  <a:cs typeface="Arial" pitchFamily="34" charset="0"/>
                </a:rPr>
                <a:t>Simulation</a:t>
              </a:r>
              <a:endParaRPr lang="en-US" sz="2000" dirty="0">
                <a:latin typeface="Arial" pitchFamily="34" charset="0"/>
                <a:cs typeface="Arial" pitchFamily="34" charset="0"/>
              </a:endParaRPr>
            </a:p>
          </p:txBody>
        </p:sp>
      </p:grpSp>
      <p:cxnSp>
        <p:nvCxnSpPr>
          <p:cNvPr id="23" name="Elbow Connector 22"/>
          <p:cNvCxnSpPr/>
          <p:nvPr/>
        </p:nvCxnSpPr>
        <p:spPr>
          <a:xfrm>
            <a:off x="1714444" y="2175739"/>
            <a:ext cx="482038" cy="1"/>
          </a:xfrm>
          <a:prstGeom prst="bentConnector3">
            <a:avLst>
              <a:gd name="adj1" fmla="val 50000"/>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86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dissolve">
                                      <p:cBhvr>
                                        <p:cTn id="11" dur="500"/>
                                        <p:tgtEl>
                                          <p:spTgt spid="409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nodeType="clickEffect">
                                  <p:stCondLst>
                                    <p:cond delay="0"/>
                                  </p:stCondLst>
                                  <p:childTnLst>
                                    <p:animEffect transition="out" filter="dissolv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106"/>
                                        </p:tgtEl>
                                        <p:attrNameLst>
                                          <p:attrName>style.visibility</p:attrName>
                                        </p:attrNameLst>
                                      </p:cBhvr>
                                      <p:to>
                                        <p:strVal val="visible"/>
                                      </p:to>
                                    </p:set>
                                    <p:animEffect transition="in" filter="fade">
                                      <p:cBhvr>
                                        <p:cTn id="20" dur="500"/>
                                        <p:tgtEl>
                                          <p:spTgt spid="41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1500"/>
                                        <p:tgtEl>
                                          <p:spTgt spid="10"/>
                                        </p:tgtEl>
                                      </p:cBhvr>
                                    </p:animEffect>
                                  </p:childTnLst>
                                </p:cTn>
                              </p:par>
                              <p:par>
                                <p:cTn id="26" presetID="42" presetClass="path" presetSubtype="0" accel="50000" decel="50000" fill="hold" nodeType="withEffect">
                                  <p:stCondLst>
                                    <p:cond delay="0"/>
                                  </p:stCondLst>
                                  <p:childTnLst>
                                    <p:animMotion origin="layout" path="M -0.29011 0.04005 L 0.00503 -0.03773 " pathEditMode="relative" rAng="0" ptsTypes="AA">
                                      <p:cBhvr>
                                        <p:cTn id="27" dur="1500" fill="hold"/>
                                        <p:tgtEl>
                                          <p:spTgt spid="10"/>
                                        </p:tgtEl>
                                        <p:attrNameLst>
                                          <p:attrName>ppt_x</p:attrName>
                                          <p:attrName>ppt_y</p:attrName>
                                        </p:attrNameLst>
                                      </p:cBhvr>
                                      <p:rCtr x="14757" y="-3889"/>
                                    </p:animMotion>
                                  </p:childTnLst>
                                </p:cTn>
                              </p:par>
                              <p:par>
                                <p:cTn id="28" presetID="53" presetClass="entr" presetSubtype="16"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500" fill="hold"/>
                                        <p:tgtEl>
                                          <p:spTgt spid="10"/>
                                        </p:tgtEl>
                                        <p:attrNameLst>
                                          <p:attrName>ppt_w</p:attrName>
                                        </p:attrNameLst>
                                      </p:cBhvr>
                                      <p:tavLst>
                                        <p:tav tm="0">
                                          <p:val>
                                            <p:fltVal val="0"/>
                                          </p:val>
                                        </p:tav>
                                        <p:tav tm="100000">
                                          <p:val>
                                            <p:strVal val="#ppt_w"/>
                                          </p:val>
                                        </p:tav>
                                      </p:tavLst>
                                    </p:anim>
                                    <p:anim calcmode="lin" valueType="num">
                                      <p:cBhvr>
                                        <p:cTn id="31" dur="1500" fill="hold"/>
                                        <p:tgtEl>
                                          <p:spTgt spid="10"/>
                                        </p:tgtEl>
                                        <p:attrNameLst>
                                          <p:attrName>ppt_h</p:attrName>
                                        </p:attrNameLst>
                                      </p:cBhvr>
                                      <p:tavLst>
                                        <p:tav tm="0">
                                          <p:val>
                                            <p:fltVal val="0"/>
                                          </p:val>
                                        </p:tav>
                                        <p:tav tm="100000">
                                          <p:val>
                                            <p:strVal val="#ppt_h"/>
                                          </p:val>
                                        </p:tav>
                                      </p:tavLst>
                                    </p:anim>
                                    <p:animEffect transition="in" filter="fade">
                                      <p:cBhvr>
                                        <p:cTn id="32" dur="1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1500"/>
                                        <p:tgtEl>
                                          <p:spTgt spid="19"/>
                                        </p:tgtEl>
                                      </p:cBhvr>
                                    </p:animEffect>
                                  </p:childTnLst>
                                </p:cTn>
                              </p:par>
                              <p:par>
                                <p:cTn id="38" presetID="42" presetClass="path" presetSubtype="0" accel="50000" decel="50000" fill="hold" nodeType="withEffect">
                                  <p:stCondLst>
                                    <p:cond delay="0"/>
                                  </p:stCondLst>
                                  <p:childTnLst>
                                    <p:animMotion origin="layout" path="M -0.38246 -0.05579 L -4.16667E-6 2.96296E-6 " pathEditMode="relative" rAng="0" ptsTypes="AA">
                                      <p:cBhvr>
                                        <p:cTn id="39" dur="1500" fill="hold"/>
                                        <p:tgtEl>
                                          <p:spTgt spid="19"/>
                                        </p:tgtEl>
                                        <p:attrNameLst>
                                          <p:attrName>ppt_x</p:attrName>
                                          <p:attrName>ppt_y</p:attrName>
                                        </p:attrNameLst>
                                      </p:cBhvr>
                                      <p:rCtr x="19115" y="2778"/>
                                    </p:animMotion>
                                  </p:childTnLst>
                                </p:cTn>
                              </p:par>
                              <p:par>
                                <p:cTn id="40" presetID="53" presetClass="entr" presetSubtype="16"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1500" fill="hold"/>
                                        <p:tgtEl>
                                          <p:spTgt spid="19"/>
                                        </p:tgtEl>
                                        <p:attrNameLst>
                                          <p:attrName>ppt_w</p:attrName>
                                        </p:attrNameLst>
                                      </p:cBhvr>
                                      <p:tavLst>
                                        <p:tav tm="0">
                                          <p:val>
                                            <p:fltVal val="0"/>
                                          </p:val>
                                        </p:tav>
                                        <p:tav tm="100000">
                                          <p:val>
                                            <p:strVal val="#ppt_w"/>
                                          </p:val>
                                        </p:tav>
                                      </p:tavLst>
                                    </p:anim>
                                    <p:anim calcmode="lin" valueType="num">
                                      <p:cBhvr>
                                        <p:cTn id="43" dur="1500" fill="hold"/>
                                        <p:tgtEl>
                                          <p:spTgt spid="19"/>
                                        </p:tgtEl>
                                        <p:attrNameLst>
                                          <p:attrName>ppt_h</p:attrName>
                                        </p:attrNameLst>
                                      </p:cBhvr>
                                      <p:tavLst>
                                        <p:tav tm="0">
                                          <p:val>
                                            <p:fltVal val="0"/>
                                          </p:val>
                                        </p:tav>
                                        <p:tav tm="100000">
                                          <p:val>
                                            <p:strVal val="#ppt_h"/>
                                          </p:val>
                                        </p:tav>
                                      </p:tavLst>
                                    </p:anim>
                                    <p:animEffect transition="in" filter="fade">
                                      <p:cBhvr>
                                        <p:cTn id="44" dur="1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presetSubtype="0" fill="hold" nodeType="clickEffect">
                                  <p:stCondLst>
                                    <p:cond delay="0"/>
                                  </p:stCondLst>
                                  <p:childTnLst>
                                    <p:animEffect transition="out" filter="dissolve">
                                      <p:cBhvr>
                                        <p:cTn id="57" dur="2250"/>
                                        <p:tgtEl>
                                          <p:spTgt spid="10"/>
                                        </p:tgtEl>
                                      </p:cBhvr>
                                    </p:animEffect>
                                    <p:set>
                                      <p:cBhvr>
                                        <p:cTn id="58" dur="1" fill="hold">
                                          <p:stCondLst>
                                            <p:cond delay="2249"/>
                                          </p:stCondLst>
                                        </p:cTn>
                                        <p:tgtEl>
                                          <p:spTgt spid="10"/>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1.11111E-6 -4.07407E-6 L -0.3066 0.41227 " pathEditMode="relative" rAng="0" ptsTypes="AA">
                                      <p:cBhvr>
                                        <p:cTn id="60" dur="1000" fill="hold"/>
                                        <p:tgtEl>
                                          <p:spTgt spid="10"/>
                                        </p:tgtEl>
                                        <p:attrNameLst>
                                          <p:attrName>ppt_x</p:attrName>
                                          <p:attrName>ppt_y</p:attrName>
                                        </p:attrNameLst>
                                      </p:cBhvr>
                                      <p:rCtr x="-15330" y="20602"/>
                                    </p:animMotion>
                                  </p:childTnLst>
                                </p:cTn>
                              </p:par>
                              <p:par>
                                <p:cTn id="61" presetID="53" presetClass="exit" presetSubtype="32" fill="hold" nodeType="withEffect">
                                  <p:stCondLst>
                                    <p:cond delay="0"/>
                                  </p:stCondLst>
                                  <p:childTnLst>
                                    <p:anim calcmode="lin" valueType="num">
                                      <p:cBhvr>
                                        <p:cTn id="62" dur="1500"/>
                                        <p:tgtEl>
                                          <p:spTgt spid="10"/>
                                        </p:tgtEl>
                                        <p:attrNameLst>
                                          <p:attrName>ppt_w</p:attrName>
                                        </p:attrNameLst>
                                      </p:cBhvr>
                                      <p:tavLst>
                                        <p:tav tm="0">
                                          <p:val>
                                            <p:strVal val="ppt_w"/>
                                          </p:val>
                                        </p:tav>
                                        <p:tav tm="100000">
                                          <p:val>
                                            <p:fltVal val="0"/>
                                          </p:val>
                                        </p:tav>
                                      </p:tavLst>
                                    </p:anim>
                                    <p:anim calcmode="lin" valueType="num">
                                      <p:cBhvr>
                                        <p:cTn id="63" dur="1500"/>
                                        <p:tgtEl>
                                          <p:spTgt spid="10"/>
                                        </p:tgtEl>
                                        <p:attrNameLst>
                                          <p:attrName>ppt_h</p:attrName>
                                        </p:attrNameLst>
                                      </p:cBhvr>
                                      <p:tavLst>
                                        <p:tav tm="0">
                                          <p:val>
                                            <p:strVal val="ppt_h"/>
                                          </p:val>
                                        </p:tav>
                                        <p:tav tm="100000">
                                          <p:val>
                                            <p:fltVal val="0"/>
                                          </p:val>
                                        </p:tav>
                                      </p:tavLst>
                                    </p:anim>
                                    <p:animEffect transition="out" filter="fade">
                                      <p:cBhvr>
                                        <p:cTn id="64" dur="1500"/>
                                        <p:tgtEl>
                                          <p:spTgt spid="10"/>
                                        </p:tgtEl>
                                      </p:cBhvr>
                                    </p:animEffect>
                                    <p:set>
                                      <p:cBhvr>
                                        <p:cTn id="65" dur="1" fill="hold">
                                          <p:stCondLst>
                                            <p:cond delay="1499"/>
                                          </p:stCondLst>
                                        </p:cTn>
                                        <p:tgtEl>
                                          <p:spTgt spid="1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dissolve">
                                      <p:cBhvr>
                                        <p:cTn id="70" dur="250"/>
                                        <p:tgtEl>
                                          <p:spTgt spid="20"/>
                                        </p:tgtEl>
                                      </p:cBhvr>
                                    </p:animEffect>
                                  </p:childTnLst>
                                </p:cTn>
                              </p:par>
                              <p:par>
                                <p:cTn id="71" presetID="42" presetClass="path" presetSubtype="0" accel="50000" decel="50000" fill="hold" nodeType="withEffect">
                                  <p:stCondLst>
                                    <p:cond delay="0"/>
                                  </p:stCondLst>
                                  <p:childTnLst>
                                    <p:animMotion origin="layout" path="M -0.33975 0.07246 L -3.33333E-6 -1.85185E-6 " pathEditMode="relative" rAng="0" ptsTypes="AA">
                                      <p:cBhvr>
                                        <p:cTn id="72" dur="1500" fill="hold"/>
                                        <p:tgtEl>
                                          <p:spTgt spid="20"/>
                                        </p:tgtEl>
                                        <p:attrNameLst>
                                          <p:attrName>ppt_x</p:attrName>
                                          <p:attrName>ppt_y</p:attrName>
                                        </p:attrNameLst>
                                      </p:cBhvr>
                                      <p:rCtr x="16979" y="-3634"/>
                                    </p:animMotion>
                                  </p:childTnLst>
                                </p:cTn>
                              </p:par>
                              <p:par>
                                <p:cTn id="73" presetID="53" presetClass="entr" presetSubtype="16"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p:cTn id="75" dur="1500" fill="hold"/>
                                        <p:tgtEl>
                                          <p:spTgt spid="20"/>
                                        </p:tgtEl>
                                        <p:attrNameLst>
                                          <p:attrName>ppt_w</p:attrName>
                                        </p:attrNameLst>
                                      </p:cBhvr>
                                      <p:tavLst>
                                        <p:tav tm="0">
                                          <p:val>
                                            <p:fltVal val="0"/>
                                          </p:val>
                                        </p:tav>
                                        <p:tav tm="100000">
                                          <p:val>
                                            <p:strVal val="#ppt_w"/>
                                          </p:val>
                                        </p:tav>
                                      </p:tavLst>
                                    </p:anim>
                                    <p:anim calcmode="lin" valueType="num">
                                      <p:cBhvr>
                                        <p:cTn id="76" dur="1500" fill="hold"/>
                                        <p:tgtEl>
                                          <p:spTgt spid="20"/>
                                        </p:tgtEl>
                                        <p:attrNameLst>
                                          <p:attrName>ppt_h</p:attrName>
                                        </p:attrNameLst>
                                      </p:cBhvr>
                                      <p:tavLst>
                                        <p:tav tm="0">
                                          <p:val>
                                            <p:fltVal val="0"/>
                                          </p:val>
                                        </p:tav>
                                        <p:tav tm="100000">
                                          <p:val>
                                            <p:strVal val="#ppt_h"/>
                                          </p:val>
                                        </p:tav>
                                      </p:tavLst>
                                    </p:anim>
                                    <p:animEffect transition="in" filter="fade">
                                      <p:cBhvr>
                                        <p:cTn id="7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Before We Can Apply the Data…</a:t>
            </a:r>
            <a:endParaRPr lang="en-US" dirty="0"/>
          </a:p>
        </p:txBody>
      </p:sp>
      <p:pic>
        <p:nvPicPr>
          <p:cNvPr id="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087" y="1696827"/>
            <a:ext cx="2724891" cy="20367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096" y="1544427"/>
            <a:ext cx="4275434" cy="4180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786" y="3460827"/>
            <a:ext cx="2988283" cy="2263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001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jgazzarr\AppData\Local\Microsoft\Windows\Temporary Internet Files\Content.IE5\1HGK857H\MC900440082[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804017"/>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ar batte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2667000"/>
            <a:ext cx="2078781" cy="186440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jgazzarr\AppData\Local\Microsoft\Windows\Temporary Internet Files\Content.IE5\JXZPXHUD\MC90044577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4191000"/>
            <a:ext cx="3073490" cy="233263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jgazzarr\AppData\Local\Microsoft\Windows\Temporary Internet Files\Content.IE5\JXZPXHUD\MC900251313[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3345" y="835209"/>
            <a:ext cx="1676400" cy="183179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jgazzarr\AppData\Local\Microsoft\Windows\Temporary Internet Files\Content.IE5\JXZPXHUD\MC900141317[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7600" y="4267200"/>
            <a:ext cx="1376644" cy="15599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C:\Users\jgazzarr\AppData\Local\Microsoft\Windows\Temporary Internet Files\Content.IE5\JXZPXHUD\MC900040432[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7799" y="4876800"/>
            <a:ext cx="1752905" cy="175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23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fade">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fade">
                                      <p:cBhvr>
                                        <p:cTn id="17" dur="500"/>
                                        <p:tgtEl>
                                          <p:spTgt spid="51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fade">
                                      <p:cBhvr>
                                        <p:cTn id="2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Before We Can Apply the Data…</a:t>
            </a:r>
            <a:endParaRPr lang="en-US" dirty="0"/>
          </a:p>
        </p:txBody>
      </p:sp>
      <p:sp>
        <p:nvSpPr>
          <p:cNvPr id="21" name="Content Placeholder 20"/>
          <p:cNvSpPr>
            <a:spLocks noGrp="1"/>
          </p:cNvSpPr>
          <p:nvPr>
            <p:ph idx="1"/>
          </p:nvPr>
        </p:nvSpPr>
        <p:spPr>
          <a:xfrm>
            <a:off x="457200" y="1600200"/>
            <a:ext cx="5646420" cy="4648200"/>
          </a:xfrm>
        </p:spPr>
        <p:txBody>
          <a:bodyPr>
            <a:normAutofit fontScale="92500" lnSpcReduction="10000"/>
          </a:bodyPr>
          <a:lstStyle/>
          <a:p>
            <a:r>
              <a:rPr lang="en-US" dirty="0"/>
              <a:t>Data collection</a:t>
            </a:r>
          </a:p>
          <a:p>
            <a:pPr lvl="1"/>
            <a:r>
              <a:rPr lang="en-US" dirty="0"/>
              <a:t>Types of data</a:t>
            </a:r>
          </a:p>
          <a:p>
            <a:pPr lvl="2"/>
            <a:r>
              <a:rPr lang="en-US" dirty="0"/>
              <a:t>Analog/PWM/Digital</a:t>
            </a:r>
          </a:p>
          <a:p>
            <a:pPr lvl="2"/>
            <a:r>
              <a:rPr lang="en-US" dirty="0"/>
              <a:t>CAN</a:t>
            </a:r>
          </a:p>
          <a:p>
            <a:pPr lvl="1"/>
            <a:r>
              <a:rPr lang="en-US" dirty="0"/>
              <a:t>Data integrity</a:t>
            </a:r>
          </a:p>
          <a:p>
            <a:pPr lvl="2"/>
            <a:r>
              <a:rPr lang="en-US" dirty="0"/>
              <a:t>Detect </a:t>
            </a:r>
            <a:r>
              <a:rPr lang="en-US" dirty="0" smtClean="0"/>
              <a:t>intermittent connections</a:t>
            </a:r>
            <a:endParaRPr lang="en-US" dirty="0"/>
          </a:p>
          <a:p>
            <a:pPr lvl="2"/>
            <a:r>
              <a:rPr lang="en-US" dirty="0"/>
              <a:t>Signal threshold </a:t>
            </a:r>
            <a:r>
              <a:rPr lang="en-US" dirty="0" smtClean="0"/>
              <a:t>limits</a:t>
            </a:r>
          </a:p>
          <a:p>
            <a:r>
              <a:rPr lang="en-US" dirty="0"/>
              <a:t>Data analysis</a:t>
            </a:r>
          </a:p>
          <a:p>
            <a:pPr lvl="1"/>
            <a:r>
              <a:rPr lang="en-US" dirty="0"/>
              <a:t>Data filtering</a:t>
            </a:r>
          </a:p>
          <a:p>
            <a:pPr lvl="2"/>
            <a:r>
              <a:rPr lang="en-US" dirty="0"/>
              <a:t>Curve fitting</a:t>
            </a:r>
          </a:p>
          <a:p>
            <a:pPr lvl="2"/>
            <a:r>
              <a:rPr lang="en-US" dirty="0"/>
              <a:t>Smoothing</a:t>
            </a:r>
          </a:p>
          <a:p>
            <a:pPr lvl="1"/>
            <a:r>
              <a:rPr lang="en-US" dirty="0"/>
              <a:t>Data synchronization</a:t>
            </a:r>
          </a:p>
          <a:p>
            <a:pPr lvl="2"/>
            <a:r>
              <a:rPr lang="en-US" dirty="0"/>
              <a:t>Consolidate datasets with different time scales</a:t>
            </a:r>
          </a:p>
          <a:p>
            <a:pPr lvl="1"/>
            <a:r>
              <a:rPr lang="en-US" dirty="0"/>
              <a:t>Handle Missing </a:t>
            </a:r>
            <a:r>
              <a:rPr lang="en-US" dirty="0" smtClean="0"/>
              <a:t>Data</a:t>
            </a:r>
          </a:p>
          <a:p>
            <a:pPr lvl="2"/>
            <a:r>
              <a:rPr lang="en-US" dirty="0" smtClean="0"/>
              <a:t>Drop outs </a:t>
            </a:r>
            <a:endParaRPr lang="en-US" dirty="0"/>
          </a:p>
          <a:p>
            <a:pPr lvl="2"/>
            <a:endParaRPr lang="en-US" dirty="0"/>
          </a:p>
          <a:p>
            <a:endParaRPr lang="en-US" dirty="0"/>
          </a:p>
        </p:txBody>
      </p:sp>
      <p:sp>
        <p:nvSpPr>
          <p:cNvPr id="5" name="Content Placeholder 5"/>
          <p:cNvSpPr txBox="1">
            <a:spLocks/>
          </p:cNvSpPr>
          <p:nvPr/>
        </p:nvSpPr>
        <p:spPr>
          <a:xfrm>
            <a:off x="4648200" y="3838575"/>
            <a:ext cx="3886200" cy="2409824"/>
          </a:xfrm>
          <a:prstGeom prst="rect">
            <a:avLst/>
          </a:prstGeom>
        </p:spPr>
        <p:txBody>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p:txBody>
      </p:sp>
      <p:sp>
        <p:nvSpPr>
          <p:cNvPr id="3" name="AutoShape 4"/>
          <p:cNvSpPr>
            <a:spLocks noChangeAspect="1" noChangeArrowheads="1" noTextEdit="1"/>
          </p:cNvSpPr>
          <p:nvPr/>
        </p:nvSpPr>
        <p:spPr bwMode="auto">
          <a:xfrm>
            <a:off x="6900862" y="4011930"/>
            <a:ext cx="1033462"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64" name="Picture 16" descr="C:\Users\johnl\AppData\Local\Microsoft\Windows\Temporary Internet Files\Content.IE5\T44OCDHU\MC9000787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1783" y="2365580"/>
            <a:ext cx="1238157" cy="300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30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Rectangle 27"/>
          <p:cNvSpPr>
            <a:spLocks noGrp="1" noChangeArrowheads="1"/>
          </p:cNvSpPr>
          <p:nvPr>
            <p:ph type="title" idx="4294967295"/>
          </p:nvPr>
        </p:nvSpPr>
        <p:spPr/>
        <p:txBody>
          <a:bodyPr/>
          <a:lstStyle/>
          <a:p>
            <a:r>
              <a:rPr lang="en-US" dirty="0" smtClean="0"/>
              <a:t>A Technical Computing Workflow</a:t>
            </a:r>
            <a:br>
              <a:rPr lang="en-US" dirty="0" smtClean="0"/>
            </a:br>
            <a:r>
              <a:rPr lang="en-US" dirty="0" smtClean="0"/>
              <a:t>for Battery Test and Data Analysis</a:t>
            </a:r>
          </a:p>
        </p:txBody>
      </p:sp>
      <p:sp>
        <p:nvSpPr>
          <p:cNvPr id="36" name="Left-Right Arrow 35"/>
          <p:cNvSpPr/>
          <p:nvPr/>
        </p:nvSpPr>
        <p:spPr>
          <a:xfrm>
            <a:off x="59765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37" name="Group 61"/>
          <p:cNvGrpSpPr/>
          <p:nvPr/>
        </p:nvGrpSpPr>
        <p:grpSpPr>
          <a:xfrm>
            <a:off x="6858000" y="1600200"/>
            <a:ext cx="1828800" cy="4648200"/>
            <a:chOff x="6858000" y="1600200"/>
            <a:chExt cx="1828800" cy="4648200"/>
          </a:xfrm>
        </p:grpSpPr>
        <p:sp>
          <p:nvSpPr>
            <p:cNvPr id="38"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39"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40" name="Rounded Rectangle 39"/>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Reporting and Documentation</a:t>
              </a:r>
            </a:p>
          </p:txBody>
        </p:sp>
        <p:sp>
          <p:nvSpPr>
            <p:cNvPr id="41" name="Rounded Rectangle 40"/>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Outputs for Design</a:t>
              </a:r>
            </a:p>
          </p:txBody>
        </p:sp>
        <p:sp>
          <p:nvSpPr>
            <p:cNvPr id="42" name="Rounded Rectangle 41"/>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Deployment</a:t>
              </a:r>
            </a:p>
          </p:txBody>
        </p:sp>
        <p:sp>
          <p:nvSpPr>
            <p:cNvPr id="43" name="TextBox 42"/>
            <p:cNvSpPr txBox="1"/>
            <p:nvPr/>
          </p:nvSpPr>
          <p:spPr>
            <a:xfrm>
              <a:off x="7239332" y="1655802"/>
              <a:ext cx="1066137"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Share</a:t>
              </a:r>
            </a:p>
            <a:p>
              <a:pPr algn="ctr"/>
              <a:endParaRPr lang="en-US" sz="1600" dirty="0">
                <a:latin typeface="Arial" pitchFamily="34" charset="0"/>
                <a:cs typeface="Arial" pitchFamily="34" charset="0"/>
              </a:endParaRPr>
            </a:p>
          </p:txBody>
        </p:sp>
        <p:cxnSp>
          <p:nvCxnSpPr>
            <p:cNvPr id="44" name="Straight Connector 43"/>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descr="languages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47" name="Group 60"/>
            <p:cNvGrpSpPr/>
            <p:nvPr/>
          </p:nvGrpSpPr>
          <p:grpSpPr>
            <a:xfrm>
              <a:off x="7076352" y="2667000"/>
              <a:ext cx="1392096" cy="457200"/>
              <a:chOff x="7073185" y="2667000"/>
              <a:chExt cx="1392096" cy="457200"/>
            </a:xfrm>
          </p:grpSpPr>
          <p:pic>
            <p:nvPicPr>
              <p:cNvPr id="53" name="Picture 52" descr="doc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54" name="Picture 53" descr="doc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55" name="Picture 54" descr="doc1.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8" name="Group 59"/>
            <p:cNvGrpSpPr/>
            <p:nvPr/>
          </p:nvGrpSpPr>
          <p:grpSpPr>
            <a:xfrm>
              <a:off x="7132345" y="3755745"/>
              <a:ext cx="1280110" cy="883592"/>
              <a:chOff x="7136583" y="3755745"/>
              <a:chExt cx="1280110" cy="883592"/>
            </a:xfrm>
          </p:grpSpPr>
          <p:pic>
            <p:nvPicPr>
              <p:cNvPr id="49" name="Picture 48" descr="car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6583" y="3755745"/>
                <a:ext cx="607418" cy="419154"/>
              </a:xfrm>
              <a:prstGeom prst="rect">
                <a:avLst/>
              </a:prstGeom>
            </p:spPr>
          </p:pic>
          <p:pic>
            <p:nvPicPr>
              <p:cNvPr id="50" name="Picture 49" descr="car3.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36583" y="4221122"/>
                <a:ext cx="605528" cy="418215"/>
              </a:xfrm>
              <a:prstGeom prst="rect">
                <a:avLst/>
              </a:prstGeom>
            </p:spPr>
          </p:pic>
          <p:pic>
            <p:nvPicPr>
              <p:cNvPr id="51" name="Picture 50" descr="car3.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11787" y="4220737"/>
                <a:ext cx="604906" cy="418600"/>
              </a:xfrm>
              <a:prstGeom prst="rect">
                <a:avLst/>
              </a:prstGeom>
            </p:spPr>
          </p:pic>
          <p:pic>
            <p:nvPicPr>
              <p:cNvPr id="52" name="Picture 51" descr="car3.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09276" y="3755745"/>
                <a:ext cx="607416" cy="419153"/>
              </a:xfrm>
              <a:prstGeom prst="rect">
                <a:avLst/>
              </a:prstGeom>
            </p:spPr>
          </p:pic>
        </p:grpSp>
      </p:grpSp>
      <p:grpSp>
        <p:nvGrpSpPr>
          <p:cNvPr id="56" name="Group 65"/>
          <p:cNvGrpSpPr/>
          <p:nvPr/>
        </p:nvGrpSpPr>
        <p:grpSpPr>
          <a:xfrm>
            <a:off x="3200400" y="1600200"/>
            <a:ext cx="2743200" cy="4645152"/>
            <a:chOff x="3200400" y="1600200"/>
            <a:chExt cx="2743200" cy="4645152"/>
          </a:xfrm>
        </p:grpSpPr>
        <p:sp>
          <p:nvSpPr>
            <p:cNvPr id="57"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58" name="TextBox 57"/>
            <p:cNvSpPr txBox="1"/>
            <p:nvPr/>
          </p:nvSpPr>
          <p:spPr>
            <a:xfrm>
              <a:off x="3238500" y="1655802"/>
              <a:ext cx="2667000"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Explore &amp; Discover</a:t>
              </a:r>
            </a:p>
            <a:p>
              <a:pPr algn="ctr"/>
              <a:endParaRPr lang="en-US" sz="1600" dirty="0">
                <a:latin typeface="Arial" pitchFamily="34" charset="0"/>
                <a:cs typeface="Arial" pitchFamily="34" charset="0"/>
              </a:endParaRPr>
            </a:p>
          </p:txBody>
        </p:sp>
      </p:grpSp>
      <p:grpSp>
        <p:nvGrpSpPr>
          <p:cNvPr id="59" name="Group 53"/>
          <p:cNvGrpSpPr/>
          <p:nvPr/>
        </p:nvGrpSpPr>
        <p:grpSpPr>
          <a:xfrm>
            <a:off x="3469312" y="2184805"/>
            <a:ext cx="1331975" cy="1447800"/>
            <a:chOff x="3479800" y="2184805"/>
            <a:chExt cx="1331975" cy="1447800"/>
          </a:xfrm>
        </p:grpSpPr>
        <p:sp>
          <p:nvSpPr>
            <p:cNvPr id="60"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smtClean="0"/>
            </a:p>
          </p:txBody>
        </p:sp>
        <p:sp>
          <p:nvSpPr>
            <p:cNvPr id="61" name="Rounded Rectangle 60"/>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dirty="0" smtClean="0">
                  <a:solidFill>
                    <a:schemeClr val="bg1"/>
                  </a:solidFill>
                  <a:latin typeface="Arial" pitchFamily="34" charset="0"/>
                  <a:cs typeface="Arial" pitchFamily="34" charset="0"/>
                </a:rPr>
                <a:t>Data Analysis </a:t>
              </a:r>
              <a:br>
                <a:rPr lang="en-US" sz="1200" b="1" dirty="0" smtClean="0">
                  <a:solidFill>
                    <a:schemeClr val="bg1"/>
                  </a:solidFill>
                  <a:latin typeface="Arial" pitchFamily="34" charset="0"/>
                  <a:cs typeface="Arial" pitchFamily="34" charset="0"/>
                </a:rPr>
              </a:br>
              <a:r>
                <a:rPr lang="en-US" sz="1200" b="1" dirty="0" smtClean="0">
                  <a:solidFill>
                    <a:schemeClr val="bg1"/>
                  </a:solidFill>
                  <a:latin typeface="Arial" pitchFamily="34" charset="0"/>
                  <a:cs typeface="Arial" pitchFamily="34" charset="0"/>
                </a:rPr>
                <a:t>&amp; Modeling</a:t>
              </a:r>
            </a:p>
          </p:txBody>
        </p:sp>
        <p:pic>
          <p:nvPicPr>
            <p:cNvPr id="62" name="Picture 61" descr="graph3.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63" name="Group 55"/>
          <p:cNvGrpSpPr/>
          <p:nvPr/>
        </p:nvGrpSpPr>
        <p:grpSpPr>
          <a:xfrm>
            <a:off x="4342714" y="3292394"/>
            <a:ext cx="1331975" cy="1447800"/>
            <a:chOff x="4353202" y="3292394"/>
            <a:chExt cx="1331975" cy="1447800"/>
          </a:xfrm>
        </p:grpSpPr>
        <p:sp>
          <p:nvSpPr>
            <p:cNvPr id="64"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smtClean="0"/>
            </a:p>
          </p:txBody>
        </p:sp>
        <p:sp>
          <p:nvSpPr>
            <p:cNvPr id="65" name="Rounded Rectangle 64"/>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dirty="0" smtClean="0">
                  <a:solidFill>
                    <a:schemeClr val="bg1"/>
                  </a:solidFill>
                  <a:latin typeface="Arial" pitchFamily="34" charset="0"/>
                  <a:cs typeface="Arial" pitchFamily="34" charset="0"/>
                </a:rPr>
                <a:t>Algorithm </a:t>
              </a:r>
              <a:br>
                <a:rPr lang="en-US" sz="1200" b="1" dirty="0" smtClean="0">
                  <a:solidFill>
                    <a:schemeClr val="bg1"/>
                  </a:solidFill>
                  <a:latin typeface="Arial" pitchFamily="34" charset="0"/>
                  <a:cs typeface="Arial" pitchFamily="34" charset="0"/>
                </a:rPr>
              </a:br>
              <a:r>
                <a:rPr lang="en-US" sz="1200" b="1" dirty="0" smtClean="0">
                  <a:solidFill>
                    <a:schemeClr val="bg1"/>
                  </a:solidFill>
                  <a:latin typeface="Arial" pitchFamily="34" charset="0"/>
                  <a:cs typeface="Arial" pitchFamily="34" charset="0"/>
                </a:rPr>
                <a:t>Development</a:t>
              </a:r>
            </a:p>
          </p:txBody>
        </p:sp>
        <p:pic>
          <p:nvPicPr>
            <p:cNvPr id="66" name="Picture 65" descr="graph3.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67" name="Group 56"/>
          <p:cNvGrpSpPr/>
          <p:nvPr/>
        </p:nvGrpSpPr>
        <p:grpSpPr>
          <a:xfrm>
            <a:off x="3765228" y="4481224"/>
            <a:ext cx="1331975" cy="1447800"/>
            <a:chOff x="3775716" y="4481224"/>
            <a:chExt cx="1331975" cy="1447800"/>
          </a:xfrm>
        </p:grpSpPr>
        <p:sp>
          <p:nvSpPr>
            <p:cNvPr id="68"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smtClean="0"/>
            </a:p>
          </p:txBody>
        </p:sp>
        <p:sp>
          <p:nvSpPr>
            <p:cNvPr id="69" name="Rounded Rectangle 68"/>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dirty="0" smtClean="0">
                  <a:solidFill>
                    <a:schemeClr val="bg1"/>
                  </a:solidFill>
                  <a:latin typeface="Arial" pitchFamily="34" charset="0"/>
                  <a:cs typeface="Arial" pitchFamily="34" charset="0"/>
                </a:rPr>
                <a:t>Application </a:t>
              </a:r>
              <a:br>
                <a:rPr lang="en-US" sz="1200" b="1" dirty="0" smtClean="0">
                  <a:solidFill>
                    <a:schemeClr val="bg1"/>
                  </a:solidFill>
                  <a:latin typeface="Arial" pitchFamily="34" charset="0"/>
                  <a:cs typeface="Arial" pitchFamily="34" charset="0"/>
                </a:rPr>
              </a:br>
              <a:r>
                <a:rPr lang="en-US" sz="1200" b="1" dirty="0" smtClean="0">
                  <a:solidFill>
                    <a:schemeClr val="bg1"/>
                  </a:solidFill>
                  <a:latin typeface="Arial" pitchFamily="34" charset="0"/>
                  <a:cs typeface="Arial" pitchFamily="34" charset="0"/>
                </a:rPr>
                <a:t>Development</a:t>
              </a:r>
            </a:p>
          </p:txBody>
        </p:sp>
        <p:pic>
          <p:nvPicPr>
            <p:cNvPr id="70" name="Picture 69" descr="graph3.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71" name="Left-Right Arrow 70"/>
          <p:cNvSpPr/>
          <p:nvPr/>
        </p:nvSpPr>
        <p:spPr>
          <a:xfrm>
            <a:off x="2318937" y="391005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72" name="Group 52"/>
          <p:cNvGrpSpPr/>
          <p:nvPr/>
        </p:nvGrpSpPr>
        <p:grpSpPr>
          <a:xfrm>
            <a:off x="448129" y="1600200"/>
            <a:ext cx="1828800" cy="4648200"/>
            <a:chOff x="448129" y="1600200"/>
            <a:chExt cx="1828800" cy="4648200"/>
          </a:xfrm>
        </p:grpSpPr>
        <p:sp>
          <p:nvSpPr>
            <p:cNvPr id="7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7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75" name="Rounded Rectangle 74"/>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Files</a:t>
              </a:r>
            </a:p>
          </p:txBody>
        </p:sp>
        <p:sp>
          <p:nvSpPr>
            <p:cNvPr id="76" name="Rounded Rectangle 75"/>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Software</a:t>
              </a:r>
            </a:p>
          </p:txBody>
        </p:sp>
        <p:sp>
          <p:nvSpPr>
            <p:cNvPr id="77" name="Rounded Rectangle 76"/>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Hardware</a:t>
              </a:r>
            </a:p>
          </p:txBody>
        </p:sp>
        <p:sp>
          <p:nvSpPr>
            <p:cNvPr id="78" name="TextBox 77"/>
            <p:cNvSpPr txBox="1"/>
            <p:nvPr/>
          </p:nvSpPr>
          <p:spPr>
            <a:xfrm>
              <a:off x="829461" y="1655802"/>
              <a:ext cx="1066137"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Access</a:t>
              </a:r>
            </a:p>
            <a:p>
              <a:pPr algn="ctr"/>
              <a:endParaRPr lang="en-US" sz="1600" dirty="0">
                <a:latin typeface="Arial" pitchFamily="34" charset="0"/>
                <a:cs typeface="Arial" pitchFamily="34" charset="0"/>
              </a:endParaRPr>
            </a:p>
          </p:txBody>
        </p:sp>
        <p:cxnSp>
          <p:nvCxnSpPr>
            <p:cNvPr id="79" name="Straight Connector 78"/>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Picture 80" descr="files1.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82" name="Picture 81" descr="graph3.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83" name="Picture 82" descr="doc1.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84" name="Group 79"/>
            <p:cNvGrpSpPr/>
            <p:nvPr/>
          </p:nvGrpSpPr>
          <p:grpSpPr>
            <a:xfrm>
              <a:off x="752929" y="4393185"/>
              <a:ext cx="1219200" cy="235179"/>
              <a:chOff x="836706" y="4324945"/>
              <a:chExt cx="511748" cy="235179"/>
            </a:xfrm>
          </p:grpSpPr>
          <p:sp>
            <p:nvSpPr>
              <p:cNvPr id="86"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dirty="0">
                  <a:solidFill>
                    <a:schemeClr val="lt1"/>
                  </a:solidFill>
                  <a:latin typeface="Arial" pitchFamily="34" charset="0"/>
                  <a:cs typeface="Arial" pitchFamily="34" charset="0"/>
                </a:endParaRPr>
              </a:p>
            </p:txBody>
          </p:sp>
          <p:sp>
            <p:nvSpPr>
              <p:cNvPr id="87"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dirty="0" smtClean="0">
                    <a:solidFill>
                      <a:schemeClr val="bg1"/>
                    </a:solidFill>
                    <a:latin typeface="Arial" pitchFamily="34" charset="0"/>
                    <a:cs typeface="Arial" pitchFamily="34" charset="0"/>
                  </a:rPr>
                  <a:t>Code &amp; Applications</a:t>
                </a:r>
                <a:endParaRPr lang="en-US" sz="900" b="1" dirty="0">
                  <a:solidFill>
                    <a:schemeClr val="bg1"/>
                  </a:solidFill>
                  <a:latin typeface="Arial" pitchFamily="34" charset="0"/>
                  <a:cs typeface="Arial" pitchFamily="34" charset="0"/>
                </a:endParaRPr>
              </a:p>
            </p:txBody>
          </p:sp>
        </p:grpSp>
        <p:pic>
          <p:nvPicPr>
            <p:cNvPr id="85" name="Picture 84" descr="doc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88" name="Group 146"/>
          <p:cNvGrpSpPr/>
          <p:nvPr/>
        </p:nvGrpSpPr>
        <p:grpSpPr>
          <a:xfrm>
            <a:off x="2279955" y="1891190"/>
            <a:ext cx="4578045" cy="4771964"/>
            <a:chOff x="2279955" y="1891190"/>
            <a:chExt cx="4578045" cy="4771964"/>
          </a:xfrm>
        </p:grpSpPr>
        <p:sp>
          <p:nvSpPr>
            <p:cNvPr id="89" name="Circular Arrow 88"/>
            <p:cNvSpPr/>
            <p:nvPr/>
          </p:nvSpPr>
          <p:spPr bwMode="auto">
            <a:xfrm>
              <a:off x="2279955"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90" name="Rectangle 10"/>
            <p:cNvSpPr>
              <a:spLocks noChangeArrowheads="1"/>
            </p:cNvSpPr>
            <p:nvPr/>
          </p:nvSpPr>
          <p:spPr bwMode="auto">
            <a:xfrm>
              <a:off x="3974315" y="6324600"/>
              <a:ext cx="1130438" cy="338554"/>
            </a:xfrm>
            <a:prstGeom prst="rect">
              <a:avLst/>
            </a:prstGeom>
            <a:noFill/>
            <a:ln w="9525">
              <a:noFill/>
              <a:miter lim="800000"/>
              <a:headEnd/>
              <a:tailEnd/>
            </a:ln>
          </p:spPr>
          <p:txBody>
            <a:bodyPr wrap="none">
              <a:spAutoFit/>
            </a:bodyPr>
            <a:lstStyle/>
            <a:p>
              <a:r>
                <a:rPr lang="en-US" sz="1600" b="1" dirty="0" smtClean="0">
                  <a:solidFill>
                    <a:schemeClr val="tx2"/>
                  </a:solidFill>
                  <a:latin typeface="Arial" pitchFamily="34" charset="0"/>
                  <a:cs typeface="Arial" pitchFamily="34" charset="0"/>
                </a:rPr>
                <a:t>Automate</a:t>
              </a:r>
              <a:endParaRPr lang="en-US" sz="1600" b="1" dirty="0">
                <a:solidFill>
                  <a:schemeClr val="tx2"/>
                </a:solidFill>
                <a:latin typeface="Arial" pitchFamily="34" charset="0"/>
                <a:cs typeface="Arial" pitchFamily="34" charset="0"/>
              </a:endParaRPr>
            </a:p>
          </p:txBody>
        </p:sp>
      </p:grpSp>
    </p:spTree>
    <p:extLst>
      <p:ext uri="{BB962C8B-B14F-4D97-AF65-F5344CB8AC3E}">
        <p14:creationId xmlns:p14="http://schemas.microsoft.com/office/powerpoint/2010/main" val="2817493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1000"/>
                                        <p:tgtEl>
                                          <p:spTgt spid="59"/>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10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7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318937" y="1600201"/>
            <a:ext cx="6367863" cy="3036265"/>
            <a:chOff x="2318937" y="1600201"/>
            <a:chExt cx="6367863" cy="3036265"/>
          </a:xfrm>
        </p:grpSpPr>
        <p:sp>
          <p:nvSpPr>
            <p:cNvPr id="36" name="Left-Right Arrow 35"/>
            <p:cNvSpPr/>
            <p:nvPr/>
          </p:nvSpPr>
          <p:spPr>
            <a:xfrm>
              <a:off x="5976537" y="3109027"/>
              <a:ext cx="838200" cy="199099"/>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latin typeface="Arial" pitchFamily="34" charset="0"/>
                <a:cs typeface="Arial" pitchFamily="34" charset="0"/>
              </a:endParaRPr>
            </a:p>
          </p:txBody>
        </p:sp>
        <p:grpSp>
          <p:nvGrpSpPr>
            <p:cNvPr id="37" name="Group 61"/>
            <p:cNvGrpSpPr/>
            <p:nvPr/>
          </p:nvGrpSpPr>
          <p:grpSpPr>
            <a:xfrm>
              <a:off x="6858000" y="1600201"/>
              <a:ext cx="1828800" cy="3036265"/>
              <a:chOff x="6858000" y="1600200"/>
              <a:chExt cx="1828800" cy="4648200"/>
            </a:xfrm>
          </p:grpSpPr>
          <p:sp>
            <p:nvSpPr>
              <p:cNvPr id="38"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39"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40" name="Rounded Rectangle 39"/>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Reporting and Documentation</a:t>
                </a:r>
              </a:p>
            </p:txBody>
          </p:sp>
          <p:sp>
            <p:nvSpPr>
              <p:cNvPr id="41" name="Rounded Rectangle 40"/>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Outputs for Design</a:t>
                </a:r>
              </a:p>
            </p:txBody>
          </p:sp>
          <p:sp>
            <p:nvSpPr>
              <p:cNvPr id="42" name="Rounded Rectangle 41"/>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Deployment</a:t>
                </a:r>
              </a:p>
            </p:txBody>
          </p:sp>
          <p:sp>
            <p:nvSpPr>
              <p:cNvPr id="43" name="TextBox 42"/>
              <p:cNvSpPr txBox="1"/>
              <p:nvPr/>
            </p:nvSpPr>
            <p:spPr>
              <a:xfrm>
                <a:off x="7239332" y="1655802"/>
                <a:ext cx="1066137" cy="706760"/>
              </a:xfrm>
              <a:prstGeom prst="rect">
                <a:avLst/>
              </a:prstGeom>
              <a:noFill/>
            </p:spPr>
            <p:txBody>
              <a:bodyPr wrap="square" rtlCol="0">
                <a:spAutoFit/>
              </a:bodyPr>
              <a:lstStyle/>
              <a:p>
                <a:pPr algn="ctr"/>
                <a:r>
                  <a:rPr lang="en-US" sz="1200" b="1" dirty="0" smtClean="0">
                    <a:latin typeface="Arial" pitchFamily="34" charset="0"/>
                    <a:cs typeface="Arial" pitchFamily="34" charset="0"/>
                  </a:rPr>
                  <a:t>Share</a:t>
                </a:r>
              </a:p>
              <a:p>
                <a:pPr algn="ctr"/>
                <a:endParaRPr lang="en-US" sz="1200" dirty="0">
                  <a:latin typeface="Arial" pitchFamily="34" charset="0"/>
                  <a:cs typeface="Arial" pitchFamily="34" charset="0"/>
                </a:endParaRPr>
              </a:p>
            </p:txBody>
          </p:sp>
          <p:cxnSp>
            <p:nvCxnSpPr>
              <p:cNvPr id="44" name="Straight Connector 43"/>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descr="languages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47" name="Group 60"/>
              <p:cNvGrpSpPr/>
              <p:nvPr/>
            </p:nvGrpSpPr>
            <p:grpSpPr>
              <a:xfrm>
                <a:off x="7076352" y="2667000"/>
                <a:ext cx="1392096" cy="457200"/>
                <a:chOff x="7073185" y="2667000"/>
                <a:chExt cx="1392096" cy="457200"/>
              </a:xfrm>
            </p:grpSpPr>
            <p:pic>
              <p:nvPicPr>
                <p:cNvPr id="53" name="Picture 52" descr="doc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54" name="Picture 53" descr="doc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55" name="Picture 54" descr="doc1.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8" name="Group 59"/>
              <p:cNvGrpSpPr/>
              <p:nvPr/>
            </p:nvGrpSpPr>
            <p:grpSpPr>
              <a:xfrm>
                <a:off x="7132345" y="3755745"/>
                <a:ext cx="1280110" cy="883592"/>
                <a:chOff x="7136583" y="3755745"/>
                <a:chExt cx="1280110" cy="883592"/>
              </a:xfrm>
            </p:grpSpPr>
            <p:pic>
              <p:nvPicPr>
                <p:cNvPr id="49" name="Picture 48" descr="car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6583" y="3755745"/>
                  <a:ext cx="607418" cy="419154"/>
                </a:xfrm>
                <a:prstGeom prst="rect">
                  <a:avLst/>
                </a:prstGeom>
              </p:spPr>
            </p:pic>
            <p:pic>
              <p:nvPicPr>
                <p:cNvPr id="50" name="Picture 49" descr="car3.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36583" y="4221122"/>
                  <a:ext cx="605528" cy="418215"/>
                </a:xfrm>
                <a:prstGeom prst="rect">
                  <a:avLst/>
                </a:prstGeom>
              </p:spPr>
            </p:pic>
            <p:pic>
              <p:nvPicPr>
                <p:cNvPr id="51" name="Picture 50" descr="car3.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11787" y="4220737"/>
                  <a:ext cx="604906" cy="418600"/>
                </a:xfrm>
                <a:prstGeom prst="rect">
                  <a:avLst/>
                </a:prstGeom>
              </p:spPr>
            </p:pic>
            <p:pic>
              <p:nvPicPr>
                <p:cNvPr id="52" name="Picture 51" descr="car3.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09276" y="3755745"/>
                  <a:ext cx="607416" cy="419153"/>
                </a:xfrm>
                <a:prstGeom prst="rect">
                  <a:avLst/>
                </a:prstGeom>
              </p:spPr>
            </p:pic>
          </p:grpSp>
        </p:grpSp>
        <p:grpSp>
          <p:nvGrpSpPr>
            <p:cNvPr id="56" name="Group 65"/>
            <p:cNvGrpSpPr/>
            <p:nvPr/>
          </p:nvGrpSpPr>
          <p:grpSpPr>
            <a:xfrm>
              <a:off x="3200400" y="1600201"/>
              <a:ext cx="2743200" cy="3034274"/>
              <a:chOff x="3200400" y="1600200"/>
              <a:chExt cx="2743200" cy="4645152"/>
            </a:xfrm>
          </p:grpSpPr>
          <p:sp>
            <p:nvSpPr>
              <p:cNvPr id="57"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58" name="TextBox 57"/>
              <p:cNvSpPr txBox="1"/>
              <p:nvPr/>
            </p:nvSpPr>
            <p:spPr>
              <a:xfrm>
                <a:off x="3238500" y="1655802"/>
                <a:ext cx="2667000" cy="706760"/>
              </a:xfrm>
              <a:prstGeom prst="rect">
                <a:avLst/>
              </a:prstGeom>
              <a:noFill/>
            </p:spPr>
            <p:txBody>
              <a:bodyPr wrap="square" rtlCol="0">
                <a:spAutoFit/>
              </a:bodyPr>
              <a:lstStyle/>
              <a:p>
                <a:pPr algn="ctr"/>
                <a:r>
                  <a:rPr lang="en-US" sz="1200" b="1" dirty="0" smtClean="0">
                    <a:latin typeface="Arial" pitchFamily="34" charset="0"/>
                    <a:cs typeface="Arial" pitchFamily="34" charset="0"/>
                  </a:rPr>
                  <a:t>Explore &amp; Discover</a:t>
                </a:r>
              </a:p>
              <a:p>
                <a:pPr algn="ctr"/>
                <a:endParaRPr lang="en-US" sz="1200" dirty="0">
                  <a:latin typeface="Arial" pitchFamily="34" charset="0"/>
                  <a:cs typeface="Arial" pitchFamily="34" charset="0"/>
                </a:endParaRPr>
              </a:p>
            </p:txBody>
          </p:sp>
        </p:grpSp>
        <p:grpSp>
          <p:nvGrpSpPr>
            <p:cNvPr id="59" name="Group 53"/>
            <p:cNvGrpSpPr/>
            <p:nvPr/>
          </p:nvGrpSpPr>
          <p:grpSpPr>
            <a:xfrm>
              <a:off x="3469312" y="1982073"/>
              <a:ext cx="1331975" cy="945722"/>
              <a:chOff x="3479800" y="2184805"/>
              <a:chExt cx="1331975" cy="1447800"/>
            </a:xfrm>
          </p:grpSpPr>
          <p:sp>
            <p:nvSpPr>
              <p:cNvPr id="60"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sz="1400" dirty="0" smtClean="0"/>
              </a:p>
            </p:txBody>
          </p:sp>
          <p:sp>
            <p:nvSpPr>
              <p:cNvPr id="61" name="Rounded Rectangle 60"/>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050" b="1" dirty="0" smtClean="0">
                    <a:solidFill>
                      <a:schemeClr val="bg1"/>
                    </a:solidFill>
                    <a:latin typeface="Arial" pitchFamily="34" charset="0"/>
                    <a:cs typeface="Arial" pitchFamily="34" charset="0"/>
                  </a:rPr>
                  <a:t>Data Analysis </a:t>
                </a:r>
                <a:br>
                  <a:rPr lang="en-US" sz="1050" b="1" dirty="0" smtClean="0">
                    <a:solidFill>
                      <a:schemeClr val="bg1"/>
                    </a:solidFill>
                    <a:latin typeface="Arial" pitchFamily="34" charset="0"/>
                    <a:cs typeface="Arial" pitchFamily="34" charset="0"/>
                  </a:rPr>
                </a:br>
                <a:r>
                  <a:rPr lang="en-US" sz="1050" b="1" dirty="0" smtClean="0">
                    <a:solidFill>
                      <a:schemeClr val="bg1"/>
                    </a:solidFill>
                    <a:latin typeface="Arial" pitchFamily="34" charset="0"/>
                    <a:cs typeface="Arial" pitchFamily="34" charset="0"/>
                  </a:rPr>
                  <a:t>&amp; Modeling</a:t>
                </a:r>
              </a:p>
            </p:txBody>
          </p:sp>
          <p:pic>
            <p:nvPicPr>
              <p:cNvPr id="62" name="Picture 61" descr="graph3.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63" name="Group 55"/>
            <p:cNvGrpSpPr/>
            <p:nvPr/>
          </p:nvGrpSpPr>
          <p:grpSpPr>
            <a:xfrm>
              <a:off x="4342714" y="2705564"/>
              <a:ext cx="1331975" cy="945722"/>
              <a:chOff x="4353202" y="3292394"/>
              <a:chExt cx="1331975" cy="1447800"/>
            </a:xfrm>
          </p:grpSpPr>
          <p:sp>
            <p:nvSpPr>
              <p:cNvPr id="64"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sz="1400" dirty="0" smtClean="0"/>
              </a:p>
            </p:txBody>
          </p:sp>
          <p:sp>
            <p:nvSpPr>
              <p:cNvPr id="65" name="Rounded Rectangle 64"/>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050" b="1" dirty="0" smtClean="0">
                    <a:solidFill>
                      <a:schemeClr val="bg1"/>
                    </a:solidFill>
                    <a:latin typeface="Arial" pitchFamily="34" charset="0"/>
                    <a:cs typeface="Arial" pitchFamily="34" charset="0"/>
                  </a:rPr>
                  <a:t>Algorithm </a:t>
                </a:r>
                <a:br>
                  <a:rPr lang="en-US" sz="1050" b="1" dirty="0" smtClean="0">
                    <a:solidFill>
                      <a:schemeClr val="bg1"/>
                    </a:solidFill>
                    <a:latin typeface="Arial" pitchFamily="34" charset="0"/>
                    <a:cs typeface="Arial" pitchFamily="34" charset="0"/>
                  </a:rPr>
                </a:br>
                <a:r>
                  <a:rPr lang="en-US" sz="1050" b="1" dirty="0" smtClean="0">
                    <a:solidFill>
                      <a:schemeClr val="bg1"/>
                    </a:solidFill>
                    <a:latin typeface="Arial" pitchFamily="34" charset="0"/>
                    <a:cs typeface="Arial" pitchFamily="34" charset="0"/>
                  </a:rPr>
                  <a:t>Development</a:t>
                </a:r>
              </a:p>
            </p:txBody>
          </p:sp>
          <p:pic>
            <p:nvPicPr>
              <p:cNvPr id="66" name="Picture 65" descr="graph3.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67" name="Group 56"/>
            <p:cNvGrpSpPr/>
            <p:nvPr/>
          </p:nvGrpSpPr>
          <p:grpSpPr>
            <a:xfrm>
              <a:off x="3765228" y="3482124"/>
              <a:ext cx="1331975" cy="945722"/>
              <a:chOff x="3775716" y="4481224"/>
              <a:chExt cx="1331975" cy="1447800"/>
            </a:xfrm>
          </p:grpSpPr>
          <p:sp>
            <p:nvSpPr>
              <p:cNvPr id="68"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sz="1400" dirty="0" smtClean="0"/>
              </a:p>
            </p:txBody>
          </p:sp>
          <p:sp>
            <p:nvSpPr>
              <p:cNvPr id="69" name="Rounded Rectangle 68"/>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050" b="1" dirty="0" smtClean="0">
                    <a:solidFill>
                      <a:schemeClr val="bg1"/>
                    </a:solidFill>
                    <a:latin typeface="Arial" pitchFamily="34" charset="0"/>
                    <a:cs typeface="Arial" pitchFamily="34" charset="0"/>
                  </a:rPr>
                  <a:t>Application </a:t>
                </a:r>
                <a:br>
                  <a:rPr lang="en-US" sz="1050" b="1" dirty="0" smtClean="0">
                    <a:solidFill>
                      <a:schemeClr val="bg1"/>
                    </a:solidFill>
                    <a:latin typeface="Arial" pitchFamily="34" charset="0"/>
                    <a:cs typeface="Arial" pitchFamily="34" charset="0"/>
                  </a:rPr>
                </a:br>
                <a:r>
                  <a:rPr lang="en-US" sz="1050" b="1" dirty="0" smtClean="0">
                    <a:solidFill>
                      <a:schemeClr val="bg1"/>
                    </a:solidFill>
                    <a:latin typeface="Arial" pitchFamily="34" charset="0"/>
                    <a:cs typeface="Arial" pitchFamily="34" charset="0"/>
                  </a:rPr>
                  <a:t>Development</a:t>
                </a:r>
              </a:p>
            </p:txBody>
          </p:sp>
          <p:pic>
            <p:nvPicPr>
              <p:cNvPr id="70" name="Picture 69" descr="graph3.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71" name="Left-Right Arrow 70"/>
            <p:cNvSpPr/>
            <p:nvPr/>
          </p:nvSpPr>
          <p:spPr>
            <a:xfrm>
              <a:off x="2318937" y="3109027"/>
              <a:ext cx="838200" cy="199099"/>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latin typeface="Arial" pitchFamily="34" charset="0"/>
                <a:cs typeface="Arial" pitchFamily="34" charset="0"/>
              </a:endParaRPr>
            </a:p>
          </p:txBody>
        </p:sp>
      </p:grpSp>
      <p:sp>
        <p:nvSpPr>
          <p:cNvPr id="4106" name="Rectangle 27"/>
          <p:cNvSpPr>
            <a:spLocks noGrp="1" noChangeArrowheads="1"/>
          </p:cNvSpPr>
          <p:nvPr>
            <p:ph type="title" idx="4294967295"/>
          </p:nvPr>
        </p:nvSpPr>
        <p:spPr/>
        <p:txBody>
          <a:bodyPr/>
          <a:lstStyle/>
          <a:p>
            <a:r>
              <a:rPr lang="en-US" dirty="0" smtClean="0"/>
              <a:t>A Technical Computing Workflow</a:t>
            </a:r>
            <a:br>
              <a:rPr lang="en-US" dirty="0" smtClean="0"/>
            </a:br>
            <a:r>
              <a:rPr lang="en-US" dirty="0" smtClean="0"/>
              <a:t>for Battery Test and Data Analysis</a:t>
            </a:r>
          </a:p>
        </p:txBody>
      </p:sp>
      <p:grpSp>
        <p:nvGrpSpPr>
          <p:cNvPr id="72" name="Group 52"/>
          <p:cNvGrpSpPr/>
          <p:nvPr/>
        </p:nvGrpSpPr>
        <p:grpSpPr>
          <a:xfrm>
            <a:off x="448129" y="1600201"/>
            <a:ext cx="1828800" cy="3036265"/>
            <a:chOff x="448129" y="1600200"/>
            <a:chExt cx="1828800" cy="4648200"/>
          </a:xfrm>
        </p:grpSpPr>
        <p:sp>
          <p:nvSpPr>
            <p:cNvPr id="7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7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75" name="Rounded Rectangle 74"/>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Files</a:t>
              </a:r>
            </a:p>
          </p:txBody>
        </p:sp>
        <p:sp>
          <p:nvSpPr>
            <p:cNvPr id="76" name="Rounded Rectangle 75"/>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Software</a:t>
              </a:r>
            </a:p>
          </p:txBody>
        </p:sp>
        <p:sp>
          <p:nvSpPr>
            <p:cNvPr id="77" name="Rounded Rectangle 76"/>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Hardware</a:t>
              </a:r>
            </a:p>
          </p:txBody>
        </p:sp>
        <p:sp>
          <p:nvSpPr>
            <p:cNvPr id="78" name="TextBox 77"/>
            <p:cNvSpPr txBox="1"/>
            <p:nvPr/>
          </p:nvSpPr>
          <p:spPr>
            <a:xfrm>
              <a:off x="829461" y="1655802"/>
              <a:ext cx="1066137" cy="706760"/>
            </a:xfrm>
            <a:prstGeom prst="rect">
              <a:avLst/>
            </a:prstGeom>
            <a:noFill/>
          </p:spPr>
          <p:txBody>
            <a:bodyPr wrap="square" rtlCol="0">
              <a:spAutoFit/>
            </a:bodyPr>
            <a:lstStyle/>
            <a:p>
              <a:pPr algn="ctr"/>
              <a:r>
                <a:rPr lang="en-US" sz="1200" b="1" dirty="0" smtClean="0">
                  <a:latin typeface="Arial" pitchFamily="34" charset="0"/>
                  <a:cs typeface="Arial" pitchFamily="34" charset="0"/>
                </a:rPr>
                <a:t>Access</a:t>
              </a:r>
            </a:p>
            <a:p>
              <a:pPr algn="ctr"/>
              <a:endParaRPr lang="en-US" sz="1200" dirty="0">
                <a:latin typeface="Arial" pitchFamily="34" charset="0"/>
                <a:cs typeface="Arial" pitchFamily="34" charset="0"/>
              </a:endParaRPr>
            </a:p>
          </p:txBody>
        </p:sp>
        <p:cxnSp>
          <p:nvCxnSpPr>
            <p:cNvPr id="79" name="Straight Connector 78"/>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Picture 80" descr="files1.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82" name="Picture 81" descr="graph3.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83" name="Picture 82" descr="doc1.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84" name="Group 79"/>
            <p:cNvGrpSpPr/>
            <p:nvPr/>
          </p:nvGrpSpPr>
          <p:grpSpPr>
            <a:xfrm>
              <a:off x="752929" y="4393185"/>
              <a:ext cx="1219200" cy="235179"/>
              <a:chOff x="836706" y="4324945"/>
              <a:chExt cx="511748" cy="235179"/>
            </a:xfrm>
          </p:grpSpPr>
          <p:sp>
            <p:nvSpPr>
              <p:cNvPr id="86"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sz="1400" b="1" dirty="0">
                  <a:solidFill>
                    <a:schemeClr val="lt1"/>
                  </a:solidFill>
                  <a:latin typeface="Arial" pitchFamily="34" charset="0"/>
                  <a:cs typeface="Arial" pitchFamily="34" charset="0"/>
                </a:endParaRPr>
              </a:p>
            </p:txBody>
          </p:sp>
          <p:sp>
            <p:nvSpPr>
              <p:cNvPr id="87"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700" b="1" dirty="0" smtClean="0">
                    <a:solidFill>
                      <a:schemeClr val="bg1"/>
                    </a:solidFill>
                    <a:latin typeface="Arial" pitchFamily="34" charset="0"/>
                    <a:cs typeface="Arial" pitchFamily="34" charset="0"/>
                  </a:rPr>
                  <a:t>Code &amp; Applications</a:t>
                </a:r>
                <a:endParaRPr lang="en-US" sz="700" b="1" dirty="0">
                  <a:solidFill>
                    <a:schemeClr val="bg1"/>
                  </a:solidFill>
                  <a:latin typeface="Arial" pitchFamily="34" charset="0"/>
                  <a:cs typeface="Arial" pitchFamily="34" charset="0"/>
                </a:endParaRPr>
              </a:p>
            </p:txBody>
          </p:sp>
        </p:grpSp>
        <p:pic>
          <p:nvPicPr>
            <p:cNvPr id="85" name="Picture 84" descr="doc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3" name="Group 2"/>
          <p:cNvGrpSpPr/>
          <p:nvPr/>
        </p:nvGrpSpPr>
        <p:grpSpPr>
          <a:xfrm>
            <a:off x="448129" y="5115428"/>
            <a:ext cx="1616462" cy="1036431"/>
            <a:chOff x="141435" y="4824740"/>
            <a:chExt cx="2304488" cy="1477574"/>
          </a:xfrm>
        </p:grpSpPr>
        <p:pic>
          <p:nvPicPr>
            <p:cNvPr id="92"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37364" y="5290384"/>
              <a:ext cx="1508559" cy="1011930"/>
            </a:xfrm>
            <a:prstGeom prst="rect">
              <a:avLst/>
            </a:prstGeom>
            <a:noFill/>
            <a:ln>
              <a:noFill/>
            </a:ln>
            <a:effectLst/>
            <a:extLst/>
          </p:spPr>
        </p:pic>
        <p:pic>
          <p:nvPicPr>
            <p:cNvPr id="94" name="Picture 3"/>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435" y="4824740"/>
              <a:ext cx="1173923" cy="1127786"/>
            </a:xfrm>
            <a:prstGeom prst="rect">
              <a:avLst/>
            </a:prstGeom>
            <a:noFill/>
            <a:ln>
              <a:noFill/>
            </a:ln>
            <a:effectLst/>
            <a:extLst/>
          </p:spPr>
        </p:pic>
      </p:grpSp>
      <p:sp>
        <p:nvSpPr>
          <p:cNvPr id="95" name="Rounded Rectangle 94"/>
          <p:cNvSpPr/>
          <p:nvPr/>
        </p:nvSpPr>
        <p:spPr>
          <a:xfrm>
            <a:off x="568383" y="3709857"/>
            <a:ext cx="1594246" cy="800100"/>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050" name="Picture 2"/>
          <p:cNvPicPr>
            <a:picLocks noChangeAspect="1" noChangeArrowheads="1"/>
          </p:cNvPicPr>
          <p:nvPr/>
        </p:nvPicPr>
        <p:blipFill>
          <a:blip r:embed="rId20" cstate="print">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500312" y="5070575"/>
            <a:ext cx="1441711" cy="108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Rounded Rectangle 95"/>
          <p:cNvSpPr/>
          <p:nvPr/>
        </p:nvSpPr>
        <p:spPr>
          <a:xfrm>
            <a:off x="3414455" y="2015256"/>
            <a:ext cx="1453053" cy="877858"/>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99" name="Picture 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661288" y="4824740"/>
            <a:ext cx="1756580" cy="17174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6446827" y="4788806"/>
            <a:ext cx="2239973" cy="1753345"/>
            <a:chOff x="6446827" y="4788806"/>
            <a:chExt cx="2239973" cy="1753345"/>
          </a:xfrm>
        </p:grpSpPr>
        <p:pic>
          <p:nvPicPr>
            <p:cNvPr id="2051" name="Picture 3"/>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45906" y="4788806"/>
              <a:ext cx="1740894" cy="1418317"/>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446827" y="5560142"/>
              <a:ext cx="1259049" cy="982009"/>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sp>
        <p:nvSpPr>
          <p:cNvPr id="100" name="Rounded Rectangle 99"/>
          <p:cNvSpPr/>
          <p:nvPr/>
        </p:nvSpPr>
        <p:spPr>
          <a:xfrm>
            <a:off x="6972300" y="2793839"/>
            <a:ext cx="1600200" cy="877858"/>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2817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dissolv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par>
                                <p:cTn id="24" presetID="10" presetClass="entr" presetSubtype="0" fill="hold" nodeType="withEffect">
                                  <p:stCondLst>
                                    <p:cond delay="0"/>
                                  </p:stCondLst>
                                  <p:childTnLst>
                                    <p:set>
                                      <p:cBhvr>
                                        <p:cTn id="25" dur="1" fill="hold">
                                          <p:stCondLst>
                                            <p:cond delay="0"/>
                                          </p:stCondLst>
                                        </p:cTn>
                                        <p:tgtEl>
                                          <p:spTgt spid="99"/>
                                        </p:tgtEl>
                                        <p:attrNameLst>
                                          <p:attrName>style.visibility</p:attrName>
                                        </p:attrNameLst>
                                      </p:cBhvr>
                                      <p:to>
                                        <p:strVal val="visible"/>
                                      </p:to>
                                    </p:set>
                                    <p:animEffect transition="in" filter="fade">
                                      <p:cBhvr>
                                        <p:cTn id="26" dur="500"/>
                                        <p:tgtEl>
                                          <p:spTgt spid="9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fade">
                                      <p:cBhvr>
                                        <p:cTn id="31" dur="500"/>
                                        <p:tgtEl>
                                          <p:spTgt spid="100"/>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nodeType="clickEffect">
                                  <p:stCondLst>
                                    <p:cond delay="0"/>
                                  </p:stCondLst>
                                  <p:childTnLst>
                                    <p:set>
                                      <p:cBhvr rctx="PPT">
                                        <p:cTn id="38" dur="indefinite"/>
                                        <p:tgtEl>
                                          <p:spTgt spid="6"/>
                                        </p:tgtEl>
                                        <p:attrNameLst>
                                          <p:attrName>style.opacity</p:attrName>
                                        </p:attrNameLst>
                                      </p:cBhvr>
                                      <p:to>
                                        <p:strVal val="0.25"/>
                                      </p:to>
                                    </p:set>
                                    <p:animEffect filter="image" prLst="opacity: 0.25">
                                      <p:cBhvr rctx="IE">
                                        <p:cTn id="39" dur="indefinite"/>
                                        <p:tgtEl>
                                          <p:spTgt spid="6"/>
                                        </p:tgtEl>
                                      </p:cBhvr>
                                    </p:animEffect>
                                  </p:childTnLst>
                                </p:cTn>
                              </p:par>
                              <p:par>
                                <p:cTn id="40" presetID="9" presetClass="emph" presetSubtype="0" nodeType="withEffect">
                                  <p:stCondLst>
                                    <p:cond delay="0"/>
                                  </p:stCondLst>
                                  <p:childTnLst>
                                    <p:set>
                                      <p:cBhvr rctx="PPT">
                                        <p:cTn id="41" dur="indefinite"/>
                                        <p:tgtEl>
                                          <p:spTgt spid="99"/>
                                        </p:tgtEl>
                                        <p:attrNameLst>
                                          <p:attrName>style.opacity</p:attrName>
                                        </p:attrNameLst>
                                      </p:cBhvr>
                                      <p:to>
                                        <p:strVal val="0.25"/>
                                      </p:to>
                                    </p:set>
                                    <p:animEffect filter="image" prLst="opacity: 0.25">
                                      <p:cBhvr rctx="IE">
                                        <p:cTn id="42" dur="indefinite"/>
                                        <p:tgtEl>
                                          <p:spTgt spid="99"/>
                                        </p:tgtEl>
                                      </p:cBhvr>
                                    </p:animEffect>
                                  </p:childTnLst>
                                </p:cTn>
                              </p:par>
                              <p:par>
                                <p:cTn id="43" presetID="9" presetClass="emph" presetSubtype="0" nodeType="withEffect">
                                  <p:stCondLst>
                                    <p:cond delay="0"/>
                                  </p:stCondLst>
                                  <p:childTnLst>
                                    <p:set>
                                      <p:cBhvr rctx="PPT">
                                        <p:cTn id="44" dur="indefinite"/>
                                        <p:tgtEl>
                                          <p:spTgt spid="4"/>
                                        </p:tgtEl>
                                        <p:attrNameLst>
                                          <p:attrName>style.opacity</p:attrName>
                                        </p:attrNameLst>
                                      </p:cBhvr>
                                      <p:to>
                                        <p:strVal val="0.25"/>
                                      </p:to>
                                    </p:set>
                                    <p:animEffect filter="image" prLst="opacity: 0.25">
                                      <p:cBhvr rctx="IE">
                                        <p:cTn id="45" dur="indefinite"/>
                                        <p:tgtEl>
                                          <p:spTgt spid="4"/>
                                        </p:tgtEl>
                                      </p:cBhvr>
                                    </p:animEffect>
                                  </p:childTnLst>
                                </p:cTn>
                              </p:par>
                              <p:par>
                                <p:cTn id="46" presetID="9" presetClass="emph" presetSubtype="0" grpId="1" nodeType="withEffect">
                                  <p:stCondLst>
                                    <p:cond delay="0"/>
                                  </p:stCondLst>
                                  <p:childTnLst>
                                    <p:set>
                                      <p:cBhvr rctx="PPT">
                                        <p:cTn id="47" dur="indefinite"/>
                                        <p:tgtEl>
                                          <p:spTgt spid="96"/>
                                        </p:tgtEl>
                                        <p:attrNameLst>
                                          <p:attrName>style.opacity</p:attrName>
                                        </p:attrNameLst>
                                      </p:cBhvr>
                                      <p:to>
                                        <p:strVal val="0.25"/>
                                      </p:to>
                                    </p:set>
                                    <p:animEffect filter="image" prLst="opacity: 0.25">
                                      <p:cBhvr rctx="IE">
                                        <p:cTn id="48" dur="indefinite"/>
                                        <p:tgtEl>
                                          <p:spTgt spid="96"/>
                                        </p:tgtEl>
                                      </p:cBhvr>
                                    </p:animEffect>
                                  </p:childTnLst>
                                </p:cTn>
                              </p:par>
                              <p:par>
                                <p:cTn id="49" presetID="9" presetClass="emph" presetSubtype="0" grpId="1" nodeType="withEffect">
                                  <p:stCondLst>
                                    <p:cond delay="0"/>
                                  </p:stCondLst>
                                  <p:childTnLst>
                                    <p:set>
                                      <p:cBhvr rctx="PPT">
                                        <p:cTn id="50" dur="indefinite"/>
                                        <p:tgtEl>
                                          <p:spTgt spid="100"/>
                                        </p:tgtEl>
                                        <p:attrNameLst>
                                          <p:attrName>style.opacity</p:attrName>
                                        </p:attrNameLst>
                                      </p:cBhvr>
                                      <p:to>
                                        <p:strVal val="0.25"/>
                                      </p:to>
                                    </p:set>
                                    <p:animEffect filter="image" prLst="opacity: 0.25">
                                      <p:cBhvr rctx="IE">
                                        <p:cTn id="51" dur="indefinite"/>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96" grpId="1" animBg="1"/>
      <p:bldP spid="100" grpId="0" animBg="1"/>
      <p:bldP spid="10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8697" y="1109199"/>
            <a:ext cx="2185531" cy="152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Elbow Connector 4"/>
          <p:cNvCxnSpPr/>
          <p:nvPr/>
        </p:nvCxnSpPr>
        <p:spPr>
          <a:xfrm rot="10800000" flipV="1">
            <a:off x="3562350" y="1735495"/>
            <a:ext cx="1586616" cy="2"/>
          </a:xfrm>
          <a:prstGeom prst="bentConnector3">
            <a:avLst>
              <a:gd name="adj1" fmla="val 50000"/>
            </a:avLst>
          </a:prstGeom>
          <a:ln w="57150">
            <a:solidFill>
              <a:schemeClr val="accent5">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Data Collection</a:t>
            </a:r>
            <a:endParaRPr lang="en-US" dirty="0"/>
          </a:p>
        </p:txBody>
      </p:sp>
      <p:pic>
        <p:nvPicPr>
          <p:cNvPr id="3" name="Picture 5"/>
          <p:cNvPicPr>
            <a:picLocks noChangeAspect="1" noChangeArrowheads="1"/>
          </p:cNvPicPr>
          <p:nvPr/>
        </p:nvPicPr>
        <p:blipFill>
          <a:blip r:embed="rId4" cstate="email">
            <a:extLst>
              <a:ext uri="{BEBA8EAE-BF5A-486C-A8C5-ECC9F3942E4B}">
                <a14:imgProps xmlns:a14="http://schemas.microsoft.com/office/drawing/2010/main">
                  <a14:imgLayer r:embed="rId5">
                    <a14:imgEffect>
                      <a14:backgroundRemoval t="4233" b="95238" l="1124" r="98502"/>
                    </a14:imgEffect>
                  </a14:imgLayer>
                </a14:imgProps>
              </a:ext>
              <a:ext uri="{28A0092B-C50C-407E-A947-70E740481C1C}">
                <a14:useLocalDpi xmlns:a14="http://schemas.microsoft.com/office/drawing/2010/main"/>
              </a:ext>
            </a:extLst>
          </a:blip>
          <a:srcRect/>
          <a:stretch>
            <a:fillRect/>
          </a:stretch>
        </p:blipFill>
        <p:spPr bwMode="auto">
          <a:xfrm>
            <a:off x="1773969" y="1348258"/>
            <a:ext cx="1822033" cy="1289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5272" y="1139015"/>
            <a:ext cx="19050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70234" y="1139015"/>
            <a:ext cx="1349242" cy="1296213"/>
          </a:xfrm>
          <a:prstGeom prst="rect">
            <a:avLst/>
          </a:prstGeom>
          <a:noFill/>
          <a:ln>
            <a:noFill/>
          </a:ln>
          <a:effectLst/>
          <a:extLst/>
        </p:spPr>
      </p:pic>
      <p:sp>
        <p:nvSpPr>
          <p:cNvPr id="51" name="Content Placeholder 3"/>
          <p:cNvSpPr txBox="1">
            <a:spLocks/>
          </p:cNvSpPr>
          <p:nvPr/>
        </p:nvSpPr>
        <p:spPr>
          <a:xfrm>
            <a:off x="4687358" y="4000498"/>
            <a:ext cx="3886200" cy="23812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Data collection</a:t>
            </a:r>
          </a:p>
          <a:p>
            <a:pPr lvl="1"/>
            <a:r>
              <a:rPr lang="en-US" dirty="0" smtClean="0"/>
              <a:t>Types of data</a:t>
            </a:r>
          </a:p>
          <a:p>
            <a:pPr lvl="2"/>
            <a:r>
              <a:rPr lang="en-US" dirty="0" smtClean="0"/>
              <a:t>Analog/PWM/Digital</a:t>
            </a:r>
          </a:p>
          <a:p>
            <a:pPr lvl="2"/>
            <a:r>
              <a:rPr lang="en-US" dirty="0" smtClean="0"/>
              <a:t>CAN</a:t>
            </a:r>
          </a:p>
          <a:p>
            <a:pPr lvl="1"/>
            <a:r>
              <a:rPr lang="en-US" dirty="0" smtClean="0"/>
              <a:t>Data integrity</a:t>
            </a:r>
          </a:p>
          <a:p>
            <a:pPr lvl="2"/>
            <a:r>
              <a:rPr lang="en-US" dirty="0" smtClean="0"/>
              <a:t>Detect intermittent connections</a:t>
            </a:r>
          </a:p>
          <a:p>
            <a:pPr lvl="2"/>
            <a:r>
              <a:rPr lang="en-US" dirty="0" smtClean="0"/>
              <a:t>Signal threshold limits</a:t>
            </a:r>
          </a:p>
          <a:p>
            <a:pPr lvl="1"/>
            <a:endParaRPr lang="en-US" dirty="0" smtClean="0"/>
          </a:p>
          <a:p>
            <a:endParaRPr lang="en-US" dirty="0"/>
          </a:p>
        </p:txBody>
      </p:sp>
      <p:pic>
        <p:nvPicPr>
          <p:cNvPr id="3079" name="Picture 7" descr="C:\Users\johnl\AppData\Local\Microsoft\Windows\Temporary Internet Files\Content.Outlook\4D3IWND1\照片 (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084" y="4000498"/>
            <a:ext cx="3445886" cy="257364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678521" y="2530478"/>
            <a:ext cx="1740955" cy="1159499"/>
            <a:chOff x="1678521" y="2530478"/>
            <a:chExt cx="1740955" cy="1159499"/>
          </a:xfrm>
        </p:grpSpPr>
        <p:pic>
          <p:nvPicPr>
            <p:cNvPr id="24"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61311" y="2980168"/>
              <a:ext cx="1058165" cy="709809"/>
            </a:xfrm>
            <a:prstGeom prst="rect">
              <a:avLst/>
            </a:prstGeom>
            <a:noFill/>
            <a:ln>
              <a:noFill/>
            </a:ln>
            <a:effectLst/>
            <a:extLst/>
          </p:spPr>
        </p:pic>
        <p:cxnSp>
          <p:nvCxnSpPr>
            <p:cNvPr id="20" name="Straight Connector 19"/>
            <p:cNvCxnSpPr/>
            <p:nvPr/>
          </p:nvCxnSpPr>
          <p:spPr>
            <a:xfrm>
              <a:off x="2921380" y="2530478"/>
              <a:ext cx="1" cy="481870"/>
            </a:xfrm>
            <a:prstGeom prst="line">
              <a:avLst/>
            </a:prstGeom>
            <a:ln w="57150">
              <a:solidFill>
                <a:schemeClr val="accent5">
                  <a:lumMod val="7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678521" y="2606265"/>
              <a:ext cx="1113959" cy="307777"/>
            </a:xfrm>
            <a:prstGeom prst="rect">
              <a:avLst/>
            </a:prstGeom>
            <a:noFill/>
          </p:spPr>
          <p:txBody>
            <a:bodyPr wrap="none" rtlCol="0">
              <a:spAutoFit/>
            </a:bodyPr>
            <a:lstStyle/>
            <a:p>
              <a:r>
                <a:rPr lang="en-US" sz="1400" dirty="0" smtClean="0">
                  <a:latin typeface="Arial" pitchFamily="34" charset="0"/>
                  <a:cs typeface="Arial" pitchFamily="34" charset="0"/>
                </a:rPr>
                <a:t>Analog (V,I)</a:t>
              </a:r>
              <a:endParaRPr lang="en-US" sz="1400" dirty="0">
                <a:latin typeface="Arial" pitchFamily="34" charset="0"/>
                <a:cs typeface="Arial" pitchFamily="34" charset="0"/>
              </a:endParaRPr>
            </a:p>
          </p:txBody>
        </p:sp>
      </p:grpSp>
      <p:grpSp>
        <p:nvGrpSpPr>
          <p:cNvPr id="6" name="Group 5"/>
          <p:cNvGrpSpPr/>
          <p:nvPr/>
        </p:nvGrpSpPr>
        <p:grpSpPr>
          <a:xfrm>
            <a:off x="5834540" y="2495550"/>
            <a:ext cx="958788" cy="1306829"/>
            <a:chOff x="5834540" y="2495550"/>
            <a:chExt cx="958788" cy="1306829"/>
          </a:xfrm>
        </p:grpSpPr>
        <p:cxnSp>
          <p:nvCxnSpPr>
            <p:cNvPr id="29" name="Straight Connector 28"/>
            <p:cNvCxnSpPr/>
            <p:nvPr/>
          </p:nvCxnSpPr>
          <p:spPr>
            <a:xfrm>
              <a:off x="6102053" y="2495550"/>
              <a:ext cx="0" cy="488077"/>
            </a:xfrm>
            <a:prstGeom prst="line">
              <a:avLst/>
            </a:prstGeom>
            <a:ln w="57150">
              <a:solidFill>
                <a:schemeClr val="accent5">
                  <a:lumMod val="7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 b="2217"/>
            <a:stretch/>
          </p:blipFill>
          <p:spPr bwMode="auto">
            <a:xfrm>
              <a:off x="5834540" y="2983772"/>
              <a:ext cx="676499" cy="81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6228750" y="2638012"/>
              <a:ext cx="564578" cy="307777"/>
            </a:xfrm>
            <a:prstGeom prst="rect">
              <a:avLst/>
            </a:prstGeom>
            <a:noFill/>
          </p:spPr>
          <p:txBody>
            <a:bodyPr wrap="none" rtlCol="0">
              <a:spAutoFit/>
            </a:bodyPr>
            <a:lstStyle/>
            <a:p>
              <a:r>
                <a:rPr lang="en-US" sz="1400" dirty="0" smtClean="0">
                  <a:latin typeface="Arial" pitchFamily="34" charset="0"/>
                  <a:cs typeface="Arial" pitchFamily="34" charset="0"/>
                </a:rPr>
                <a:t>CAN</a:t>
              </a:r>
              <a:endParaRPr lang="en-US" sz="1400" dirty="0">
                <a:latin typeface="Arial" pitchFamily="34" charset="0"/>
                <a:cs typeface="Arial" pitchFamily="34" charset="0"/>
              </a:endParaRPr>
            </a:p>
          </p:txBody>
        </p:sp>
      </p:grpSp>
      <p:grpSp>
        <p:nvGrpSpPr>
          <p:cNvPr id="9" name="Group 8"/>
          <p:cNvGrpSpPr/>
          <p:nvPr/>
        </p:nvGrpSpPr>
        <p:grpSpPr>
          <a:xfrm>
            <a:off x="3419476" y="2964984"/>
            <a:ext cx="2378282" cy="747583"/>
            <a:chOff x="3419476" y="2964984"/>
            <a:chExt cx="2378282" cy="747583"/>
          </a:xfrm>
        </p:grpSpPr>
        <p:grpSp>
          <p:nvGrpSpPr>
            <p:cNvPr id="8" name="Group 7"/>
            <p:cNvGrpSpPr/>
            <p:nvPr/>
          </p:nvGrpSpPr>
          <p:grpSpPr>
            <a:xfrm>
              <a:off x="3419476" y="2964984"/>
              <a:ext cx="2378282" cy="747583"/>
              <a:chOff x="3419476" y="2964984"/>
              <a:chExt cx="2378282" cy="747583"/>
            </a:xfrm>
          </p:grpSpPr>
          <p:pic>
            <p:nvPicPr>
              <p:cNvPr id="3077"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88970" y="2964984"/>
                <a:ext cx="996777" cy="747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4" name="Straight Connector 33"/>
              <p:cNvCxnSpPr>
                <a:stCxn id="3077" idx="1"/>
                <a:endCxn id="24" idx="3"/>
              </p:cNvCxnSpPr>
              <p:nvPr/>
            </p:nvCxnSpPr>
            <p:spPr>
              <a:xfrm flipH="1" flipV="1">
                <a:off x="3419476" y="3335073"/>
                <a:ext cx="769494" cy="3703"/>
              </a:xfrm>
              <a:prstGeom prst="line">
                <a:avLst/>
              </a:prstGeom>
              <a:ln w="57150">
                <a:solidFill>
                  <a:schemeClr val="accent5">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148966" y="3331368"/>
                <a:ext cx="648792" cy="3704"/>
              </a:xfrm>
              <a:prstGeom prst="line">
                <a:avLst/>
              </a:prstGeom>
              <a:ln w="57150">
                <a:solidFill>
                  <a:schemeClr val="accent5">
                    <a:lumMod val="7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6" name="Picture 2"/>
            <p:cNvPicPr>
              <a:picLocks noChangeAspect="1" noChangeArrowheads="1"/>
            </p:cNvPicPr>
            <p:nvPr/>
          </p:nvPicPr>
          <p:blipFill>
            <a:blip r:embed="rId12" cstate="print">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4254500" y="3031860"/>
              <a:ext cx="432857" cy="324643"/>
            </a:xfrm>
            <a:prstGeom prst="rect">
              <a:avLst/>
            </a:prstGeom>
            <a:noFill/>
            <a:ln>
              <a:noFill/>
            </a:ln>
            <a:effectLst/>
            <a:scene3d>
              <a:camera prst="perspectiveHeroicExtremeRigh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7"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17860" y="1144431"/>
            <a:ext cx="1733332" cy="1301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Elbow Connector 10"/>
          <p:cNvCxnSpPr/>
          <p:nvPr/>
        </p:nvCxnSpPr>
        <p:spPr>
          <a:xfrm flipV="1">
            <a:off x="-1567543" y="1348258"/>
            <a:ext cx="629392" cy="525347"/>
          </a:xfrm>
          <a:prstGeom prst="bentConnector3">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3926479" y="1482859"/>
            <a:ext cx="796691" cy="128072"/>
            <a:chOff x="1619250" y="2778826"/>
            <a:chExt cx="6815365" cy="665018"/>
          </a:xfrm>
        </p:grpSpPr>
        <p:cxnSp>
          <p:nvCxnSpPr>
            <p:cNvPr id="30" name="Straight Connector 29"/>
            <p:cNvCxnSpPr/>
            <p:nvPr/>
          </p:nvCxnSpPr>
          <p:spPr>
            <a:xfrm>
              <a:off x="1619250" y="3443844"/>
              <a:ext cx="601436" cy="0"/>
            </a:xfrm>
            <a:prstGeom prst="line">
              <a:avLst/>
            </a:prstGeom>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V="1">
              <a:off x="2220686"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2220686" y="2778826"/>
              <a:ext cx="653143" cy="0"/>
            </a:xfrm>
            <a:prstGeom prst="line">
              <a:avLst/>
            </a:prstGeom>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flipV="1">
              <a:off x="2868304"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2851150" y="3443844"/>
              <a:ext cx="601436" cy="0"/>
            </a:xfrm>
            <a:prstGeom prst="line">
              <a:avLst/>
            </a:prstGeom>
            <a:ln/>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flipV="1">
              <a:off x="3452586"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a:off x="3452586" y="2778826"/>
              <a:ext cx="653143" cy="0"/>
            </a:xfrm>
            <a:prstGeom prst="line">
              <a:avLst/>
            </a:prstGeom>
            <a:ln/>
          </p:spPr>
          <p:style>
            <a:lnRef idx="3">
              <a:schemeClr val="dk1"/>
            </a:lnRef>
            <a:fillRef idx="0">
              <a:schemeClr val="dk1"/>
            </a:fillRef>
            <a:effectRef idx="2">
              <a:schemeClr val="dk1"/>
            </a:effectRef>
            <a:fontRef idx="minor">
              <a:schemeClr val="tx1"/>
            </a:fontRef>
          </p:style>
        </p:cxnSp>
        <p:cxnSp>
          <p:nvCxnSpPr>
            <p:cNvPr id="39" name="Straight Connector 38"/>
            <p:cNvCxnSpPr/>
            <p:nvPr/>
          </p:nvCxnSpPr>
          <p:spPr>
            <a:xfrm flipV="1">
              <a:off x="4100204"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a:off x="4102100" y="3443844"/>
              <a:ext cx="601436" cy="0"/>
            </a:xfrm>
            <a:prstGeom prst="line">
              <a:avLst/>
            </a:prstGeom>
            <a:ln/>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flipV="1">
              <a:off x="4703536"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a:off x="4703536" y="2778826"/>
              <a:ext cx="653143" cy="0"/>
            </a:xfrm>
            <a:prstGeom prst="line">
              <a:avLst/>
            </a:prstGeom>
            <a:ln/>
          </p:spPr>
          <p:style>
            <a:lnRef idx="3">
              <a:schemeClr val="dk1"/>
            </a:lnRef>
            <a:fillRef idx="0">
              <a:schemeClr val="dk1"/>
            </a:fillRef>
            <a:effectRef idx="2">
              <a:schemeClr val="dk1"/>
            </a:effectRef>
            <a:fontRef idx="minor">
              <a:schemeClr val="tx1"/>
            </a:fontRef>
          </p:style>
        </p:cxnSp>
        <p:cxnSp>
          <p:nvCxnSpPr>
            <p:cNvPr id="43" name="Straight Connector 42"/>
            <p:cNvCxnSpPr/>
            <p:nvPr/>
          </p:nvCxnSpPr>
          <p:spPr>
            <a:xfrm flipV="1">
              <a:off x="5351154"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5334000" y="3443844"/>
              <a:ext cx="601436" cy="0"/>
            </a:xfrm>
            <a:prstGeom prst="line">
              <a:avLst/>
            </a:prstGeom>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flipV="1">
              <a:off x="5935436"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a:off x="5935436" y="2778826"/>
              <a:ext cx="653143" cy="0"/>
            </a:xfrm>
            <a:prstGeom prst="line">
              <a:avLst/>
            </a:prstGeom>
            <a:ln/>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V="1">
              <a:off x="6583054"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a:off x="6578600" y="3443844"/>
              <a:ext cx="601436" cy="0"/>
            </a:xfrm>
            <a:prstGeom prst="line">
              <a:avLst/>
            </a:prstGeom>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V="1">
              <a:off x="7180036"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50" name="Straight Connector 49"/>
            <p:cNvCxnSpPr/>
            <p:nvPr/>
          </p:nvCxnSpPr>
          <p:spPr>
            <a:xfrm>
              <a:off x="7180036" y="2778826"/>
              <a:ext cx="653143" cy="0"/>
            </a:xfrm>
            <a:prstGeom prst="line">
              <a:avLst/>
            </a:prstGeom>
            <a:ln/>
          </p:spPr>
          <p:style>
            <a:lnRef idx="3">
              <a:schemeClr val="dk1"/>
            </a:lnRef>
            <a:fillRef idx="0">
              <a:schemeClr val="dk1"/>
            </a:fillRef>
            <a:effectRef idx="2">
              <a:schemeClr val="dk1"/>
            </a:effectRef>
            <a:fontRef idx="minor">
              <a:schemeClr val="tx1"/>
            </a:fontRef>
          </p:style>
        </p:cxnSp>
        <p:cxnSp>
          <p:nvCxnSpPr>
            <p:cNvPr id="52" name="Straight Connector 51"/>
            <p:cNvCxnSpPr/>
            <p:nvPr/>
          </p:nvCxnSpPr>
          <p:spPr>
            <a:xfrm flipV="1">
              <a:off x="7827654" y="2778826"/>
              <a:ext cx="0" cy="665018"/>
            </a:xfrm>
            <a:prstGeom prst="line">
              <a:avLst/>
            </a:prstGeom>
            <a:ln/>
          </p:spPr>
          <p:style>
            <a:lnRef idx="3">
              <a:schemeClr val="dk1"/>
            </a:lnRef>
            <a:fillRef idx="0">
              <a:schemeClr val="dk1"/>
            </a:fillRef>
            <a:effectRef idx="2">
              <a:schemeClr val="dk1"/>
            </a:effectRef>
            <a:fontRef idx="minor">
              <a:schemeClr val="tx1"/>
            </a:fontRef>
          </p:style>
        </p:cxnSp>
        <p:cxnSp>
          <p:nvCxnSpPr>
            <p:cNvPr id="53" name="Straight Connector 52"/>
            <p:cNvCxnSpPr/>
            <p:nvPr/>
          </p:nvCxnSpPr>
          <p:spPr>
            <a:xfrm>
              <a:off x="7833179" y="3443844"/>
              <a:ext cx="601436" cy="0"/>
            </a:xfrm>
            <a:prstGeom prst="line">
              <a:avLst/>
            </a:prstGeom>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417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dissolv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3075"/>
                                        </p:tgtEl>
                                      </p:cBhvr>
                                    </p:animEffect>
                                    <p:set>
                                      <p:cBhvr>
                                        <p:cTn id="31" dur="1" fill="hold">
                                          <p:stCondLst>
                                            <p:cond delay="499"/>
                                          </p:stCondLst>
                                        </p:cTn>
                                        <p:tgtEl>
                                          <p:spTgt spid="3075"/>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078"/>
                                        </p:tgtEl>
                                        <p:attrNameLst>
                                          <p:attrName>style.visibility</p:attrName>
                                        </p:attrNameLst>
                                      </p:cBhvr>
                                      <p:to>
                                        <p:strVal val="visible"/>
                                      </p:to>
                                    </p:set>
                                    <p:animEffect transition="in" filter="fade">
                                      <p:cBhvr>
                                        <p:cTn id="35" dur="500"/>
                                        <p:tgtEl>
                                          <p:spTgt spid="307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dissolv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3.88889E-6 -3.36725E-6 L -0.39079 -0.00138 " pathEditMode="relative" rAng="0" ptsTypes="AA">
                                      <p:cBhvr>
                                        <p:cTn id="44" dur="2000" fill="hold"/>
                                        <p:tgtEl>
                                          <p:spTgt spid="27"/>
                                        </p:tgtEl>
                                        <p:attrNameLst>
                                          <p:attrName>ppt_x</p:attrName>
                                          <p:attrName>ppt_y</p:attrName>
                                        </p:attrNameLst>
                                      </p:cBhvr>
                                      <p:rCtr x="-19549" y="-69"/>
                                    </p:animMotion>
                                  </p:childTnLst>
                                </p:cTn>
                              </p:par>
                              <p:par>
                                <p:cTn id="45" presetID="10" presetClass="exit" presetSubtype="0" fill="hold" nodeType="withEffect">
                                  <p:stCondLst>
                                    <p:cond delay="0"/>
                                  </p:stCondLst>
                                  <p:childTnLst>
                                    <p:animEffect transition="out" filter="fade">
                                      <p:cBhvr>
                                        <p:cTn id="46" dur="1250"/>
                                        <p:tgtEl>
                                          <p:spTgt spid="27"/>
                                        </p:tgtEl>
                                      </p:cBhvr>
                                    </p:animEffect>
                                    <p:set>
                                      <p:cBhvr>
                                        <p:cTn id="47" dur="1" fill="hold">
                                          <p:stCondLst>
                                            <p:cond delay="1249"/>
                                          </p:stCondLst>
                                        </p:cTn>
                                        <p:tgtEl>
                                          <p:spTgt spid="27"/>
                                        </p:tgtEl>
                                        <p:attrNameLst>
                                          <p:attrName>style.visibility</p:attrName>
                                        </p:attrNameLst>
                                      </p:cBhvr>
                                      <p:to>
                                        <p:strVal val="hidden"/>
                                      </p:to>
                                    </p:set>
                                  </p:childTnLst>
                                </p:cTn>
                              </p:par>
                              <p:par>
                                <p:cTn id="48" presetID="22" presetClass="entr" presetSubtype="2" repeatCount="4000" fill="hold" nodeType="withEffect">
                                  <p:stCondLst>
                                    <p:cond delay="750"/>
                                  </p:stCondLst>
                                  <p:childTnLst>
                                    <p:set>
                                      <p:cBhvr>
                                        <p:cTn id="49" dur="1" fill="hold">
                                          <p:stCondLst>
                                            <p:cond delay="0"/>
                                          </p:stCondLst>
                                        </p:cTn>
                                        <p:tgtEl>
                                          <p:spTgt spid="28"/>
                                        </p:tgtEl>
                                        <p:attrNameLst>
                                          <p:attrName>style.visibility</p:attrName>
                                        </p:attrNameLst>
                                      </p:cBhvr>
                                      <p:to>
                                        <p:strVal val="visible"/>
                                      </p:to>
                                    </p:set>
                                    <p:animEffect transition="in" filter="wipe(right)">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079"/>
                                        </p:tgtEl>
                                        <p:attrNameLst>
                                          <p:attrName>style.visibility</p:attrName>
                                        </p:attrNameLst>
                                      </p:cBhvr>
                                      <p:to>
                                        <p:strVal val="visible"/>
                                      </p:to>
                                    </p:set>
                                    <p:animEffect transition="in" filter="fade">
                                      <p:cBhvr>
                                        <p:cTn id="55" dur="500"/>
                                        <p:tgtEl>
                                          <p:spTgt spid="307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1">
                                            <p:txEl>
                                              <p:pRg st="0" end="0"/>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1">
                                            <p:txEl>
                                              <p:pRg st="1" end="1"/>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51">
                                            <p:txEl>
                                              <p:pRg st="2" end="2"/>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1">
                                            <p:txEl>
                                              <p:pRg st="3" end="3"/>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1">
                                            <p:txEl>
                                              <p:pRg st="4" end="4"/>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1">
                                            <p:txEl>
                                              <p:pRg st="5" end="5"/>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Run the main model</a:t>
            </a:r>
          </a:p>
          <a:p>
            <a:pPr lvl="1"/>
            <a:r>
              <a:rPr lang="en-US" dirty="0" smtClean="0"/>
              <a:t>Make some plots</a:t>
            </a:r>
          </a:p>
          <a:p>
            <a:pPr lvl="1"/>
            <a:r>
              <a:rPr lang="en-US" dirty="0" smtClean="0"/>
              <a:t>Showing bring data directly in</a:t>
            </a:r>
          </a:p>
          <a:p>
            <a:pPr lvl="1"/>
            <a:r>
              <a:rPr lang="en-US" dirty="0" smtClean="0"/>
              <a:t>Show VNT / Can Tool</a:t>
            </a:r>
          </a:p>
          <a:p>
            <a:r>
              <a:rPr lang="en-US" dirty="0" smtClean="0"/>
              <a:t>Show the data integrity stuff demo</a:t>
            </a:r>
          </a:p>
          <a:p>
            <a:endParaRPr lang="en-US" dirty="0" smtClean="0"/>
          </a:p>
          <a:p>
            <a:endParaRPr lang="en-US" dirty="0" smtClean="0"/>
          </a:p>
        </p:txBody>
      </p:sp>
    </p:spTree>
    <p:extLst>
      <p:ext uri="{BB962C8B-B14F-4D97-AF65-F5344CB8AC3E}">
        <p14:creationId xmlns:p14="http://schemas.microsoft.com/office/powerpoint/2010/main" val="4133418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ft-Right Arrow 35"/>
          <p:cNvSpPr/>
          <p:nvPr/>
        </p:nvSpPr>
        <p:spPr>
          <a:xfrm>
            <a:off x="5976537" y="3109027"/>
            <a:ext cx="838200" cy="199099"/>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latin typeface="Arial" pitchFamily="34" charset="0"/>
              <a:cs typeface="Arial" pitchFamily="34" charset="0"/>
            </a:endParaRPr>
          </a:p>
        </p:txBody>
      </p:sp>
      <p:grpSp>
        <p:nvGrpSpPr>
          <p:cNvPr id="37" name="Group 61"/>
          <p:cNvGrpSpPr/>
          <p:nvPr/>
        </p:nvGrpSpPr>
        <p:grpSpPr>
          <a:xfrm>
            <a:off x="6858000" y="1600201"/>
            <a:ext cx="1828800" cy="3036265"/>
            <a:chOff x="6858000" y="1600200"/>
            <a:chExt cx="1828800" cy="4648200"/>
          </a:xfrm>
        </p:grpSpPr>
        <p:sp>
          <p:nvSpPr>
            <p:cNvPr id="38"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39"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40" name="Rounded Rectangle 39"/>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Reporting and Documentation</a:t>
              </a:r>
            </a:p>
          </p:txBody>
        </p:sp>
        <p:sp>
          <p:nvSpPr>
            <p:cNvPr id="41" name="Rounded Rectangle 40"/>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Outputs for Design</a:t>
              </a:r>
            </a:p>
          </p:txBody>
        </p:sp>
        <p:sp>
          <p:nvSpPr>
            <p:cNvPr id="42" name="Rounded Rectangle 41"/>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Deployment</a:t>
              </a:r>
            </a:p>
          </p:txBody>
        </p:sp>
        <p:sp>
          <p:nvSpPr>
            <p:cNvPr id="43" name="TextBox 42"/>
            <p:cNvSpPr txBox="1"/>
            <p:nvPr/>
          </p:nvSpPr>
          <p:spPr>
            <a:xfrm>
              <a:off x="7239332" y="1655802"/>
              <a:ext cx="1066137" cy="706760"/>
            </a:xfrm>
            <a:prstGeom prst="rect">
              <a:avLst/>
            </a:prstGeom>
            <a:noFill/>
          </p:spPr>
          <p:txBody>
            <a:bodyPr wrap="square" rtlCol="0">
              <a:spAutoFit/>
            </a:bodyPr>
            <a:lstStyle/>
            <a:p>
              <a:pPr algn="ctr"/>
              <a:r>
                <a:rPr lang="en-US" sz="1200" b="1" dirty="0" smtClean="0">
                  <a:latin typeface="Arial" pitchFamily="34" charset="0"/>
                  <a:cs typeface="Arial" pitchFamily="34" charset="0"/>
                </a:rPr>
                <a:t>Share</a:t>
              </a:r>
            </a:p>
            <a:p>
              <a:pPr algn="ctr"/>
              <a:endParaRPr lang="en-US" sz="1200" dirty="0">
                <a:latin typeface="Arial" pitchFamily="34" charset="0"/>
                <a:cs typeface="Arial" pitchFamily="34" charset="0"/>
              </a:endParaRPr>
            </a:p>
          </p:txBody>
        </p:sp>
        <p:cxnSp>
          <p:nvCxnSpPr>
            <p:cNvPr id="44" name="Straight Connector 43"/>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descr="languages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47" name="Group 60"/>
            <p:cNvGrpSpPr/>
            <p:nvPr/>
          </p:nvGrpSpPr>
          <p:grpSpPr>
            <a:xfrm>
              <a:off x="7076352" y="2667000"/>
              <a:ext cx="1392096" cy="457200"/>
              <a:chOff x="7073185" y="2667000"/>
              <a:chExt cx="1392096" cy="457200"/>
            </a:xfrm>
          </p:grpSpPr>
          <p:pic>
            <p:nvPicPr>
              <p:cNvPr id="53" name="Picture 52" descr="doc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54" name="Picture 53" descr="doc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55" name="Picture 54" descr="doc1.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8" name="Group 59"/>
            <p:cNvGrpSpPr/>
            <p:nvPr/>
          </p:nvGrpSpPr>
          <p:grpSpPr>
            <a:xfrm>
              <a:off x="7132345" y="3755745"/>
              <a:ext cx="1280110" cy="883592"/>
              <a:chOff x="7136583" y="3755745"/>
              <a:chExt cx="1280110" cy="883592"/>
            </a:xfrm>
          </p:grpSpPr>
          <p:pic>
            <p:nvPicPr>
              <p:cNvPr id="49" name="Picture 48" descr="car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36583" y="3755745"/>
                <a:ext cx="607418" cy="419154"/>
              </a:xfrm>
              <a:prstGeom prst="rect">
                <a:avLst/>
              </a:prstGeom>
            </p:spPr>
          </p:pic>
          <p:pic>
            <p:nvPicPr>
              <p:cNvPr id="50" name="Picture 49" descr="car3.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36583" y="4221122"/>
                <a:ext cx="605528" cy="418215"/>
              </a:xfrm>
              <a:prstGeom prst="rect">
                <a:avLst/>
              </a:prstGeom>
            </p:spPr>
          </p:pic>
          <p:pic>
            <p:nvPicPr>
              <p:cNvPr id="51" name="Picture 50" descr="car3.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11787" y="4220737"/>
                <a:ext cx="604906" cy="418600"/>
              </a:xfrm>
              <a:prstGeom prst="rect">
                <a:avLst/>
              </a:prstGeom>
            </p:spPr>
          </p:pic>
          <p:pic>
            <p:nvPicPr>
              <p:cNvPr id="52" name="Picture 51" descr="car3.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09276" y="3755745"/>
                <a:ext cx="607416" cy="419153"/>
              </a:xfrm>
              <a:prstGeom prst="rect">
                <a:avLst/>
              </a:prstGeom>
            </p:spPr>
          </p:pic>
        </p:grpSp>
      </p:grpSp>
      <p:grpSp>
        <p:nvGrpSpPr>
          <p:cNvPr id="56" name="Group 65"/>
          <p:cNvGrpSpPr/>
          <p:nvPr/>
        </p:nvGrpSpPr>
        <p:grpSpPr>
          <a:xfrm>
            <a:off x="3200400" y="1600201"/>
            <a:ext cx="2743200" cy="3034274"/>
            <a:chOff x="3200400" y="1600200"/>
            <a:chExt cx="2743200" cy="4645152"/>
          </a:xfrm>
        </p:grpSpPr>
        <p:sp>
          <p:nvSpPr>
            <p:cNvPr id="57"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58" name="TextBox 57"/>
            <p:cNvSpPr txBox="1"/>
            <p:nvPr/>
          </p:nvSpPr>
          <p:spPr>
            <a:xfrm>
              <a:off x="3238500" y="1655802"/>
              <a:ext cx="2667000" cy="706760"/>
            </a:xfrm>
            <a:prstGeom prst="rect">
              <a:avLst/>
            </a:prstGeom>
            <a:noFill/>
          </p:spPr>
          <p:txBody>
            <a:bodyPr wrap="square" rtlCol="0">
              <a:spAutoFit/>
            </a:bodyPr>
            <a:lstStyle/>
            <a:p>
              <a:pPr algn="ctr"/>
              <a:r>
                <a:rPr lang="en-US" sz="1200" b="1" dirty="0" smtClean="0">
                  <a:latin typeface="Arial" pitchFamily="34" charset="0"/>
                  <a:cs typeface="Arial" pitchFamily="34" charset="0"/>
                </a:rPr>
                <a:t>Explore &amp; Discover</a:t>
              </a:r>
            </a:p>
            <a:p>
              <a:pPr algn="ctr"/>
              <a:endParaRPr lang="en-US" sz="1200" dirty="0">
                <a:latin typeface="Arial" pitchFamily="34" charset="0"/>
                <a:cs typeface="Arial" pitchFamily="34" charset="0"/>
              </a:endParaRPr>
            </a:p>
          </p:txBody>
        </p:sp>
      </p:grpSp>
      <p:grpSp>
        <p:nvGrpSpPr>
          <p:cNvPr id="59" name="Group 53"/>
          <p:cNvGrpSpPr/>
          <p:nvPr/>
        </p:nvGrpSpPr>
        <p:grpSpPr>
          <a:xfrm>
            <a:off x="3469312" y="1982073"/>
            <a:ext cx="1331975" cy="945722"/>
            <a:chOff x="3479800" y="2184805"/>
            <a:chExt cx="1331975" cy="1447800"/>
          </a:xfrm>
        </p:grpSpPr>
        <p:sp>
          <p:nvSpPr>
            <p:cNvPr id="60"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sz="1400" dirty="0" smtClean="0"/>
            </a:p>
          </p:txBody>
        </p:sp>
        <p:sp>
          <p:nvSpPr>
            <p:cNvPr id="61" name="Rounded Rectangle 60"/>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050" b="1" dirty="0" smtClean="0">
                  <a:solidFill>
                    <a:schemeClr val="bg1"/>
                  </a:solidFill>
                  <a:latin typeface="Arial" pitchFamily="34" charset="0"/>
                  <a:cs typeface="Arial" pitchFamily="34" charset="0"/>
                </a:rPr>
                <a:t>Data Analysis </a:t>
              </a:r>
              <a:br>
                <a:rPr lang="en-US" sz="1050" b="1" dirty="0" smtClean="0">
                  <a:solidFill>
                    <a:schemeClr val="bg1"/>
                  </a:solidFill>
                  <a:latin typeface="Arial" pitchFamily="34" charset="0"/>
                  <a:cs typeface="Arial" pitchFamily="34" charset="0"/>
                </a:rPr>
              </a:br>
              <a:r>
                <a:rPr lang="en-US" sz="1050" b="1" dirty="0" smtClean="0">
                  <a:solidFill>
                    <a:schemeClr val="bg1"/>
                  </a:solidFill>
                  <a:latin typeface="Arial" pitchFamily="34" charset="0"/>
                  <a:cs typeface="Arial" pitchFamily="34" charset="0"/>
                </a:rPr>
                <a:t>&amp; Modeling</a:t>
              </a:r>
            </a:p>
          </p:txBody>
        </p:sp>
        <p:pic>
          <p:nvPicPr>
            <p:cNvPr id="62" name="Picture 61" descr="graph3.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63" name="Group 55"/>
          <p:cNvGrpSpPr/>
          <p:nvPr/>
        </p:nvGrpSpPr>
        <p:grpSpPr>
          <a:xfrm>
            <a:off x="4342714" y="2705564"/>
            <a:ext cx="1331975" cy="945722"/>
            <a:chOff x="4353202" y="3292394"/>
            <a:chExt cx="1331975" cy="1447800"/>
          </a:xfrm>
        </p:grpSpPr>
        <p:sp>
          <p:nvSpPr>
            <p:cNvPr id="64"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sz="1400" dirty="0" smtClean="0"/>
            </a:p>
          </p:txBody>
        </p:sp>
        <p:sp>
          <p:nvSpPr>
            <p:cNvPr id="65" name="Rounded Rectangle 64"/>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050" b="1" dirty="0" smtClean="0">
                  <a:solidFill>
                    <a:schemeClr val="bg1"/>
                  </a:solidFill>
                  <a:latin typeface="Arial" pitchFamily="34" charset="0"/>
                  <a:cs typeface="Arial" pitchFamily="34" charset="0"/>
                </a:rPr>
                <a:t>Algorithm </a:t>
              </a:r>
              <a:br>
                <a:rPr lang="en-US" sz="1050" b="1" dirty="0" smtClean="0">
                  <a:solidFill>
                    <a:schemeClr val="bg1"/>
                  </a:solidFill>
                  <a:latin typeface="Arial" pitchFamily="34" charset="0"/>
                  <a:cs typeface="Arial" pitchFamily="34" charset="0"/>
                </a:rPr>
              </a:br>
              <a:r>
                <a:rPr lang="en-US" sz="1050" b="1" dirty="0" smtClean="0">
                  <a:solidFill>
                    <a:schemeClr val="bg1"/>
                  </a:solidFill>
                  <a:latin typeface="Arial" pitchFamily="34" charset="0"/>
                  <a:cs typeface="Arial" pitchFamily="34" charset="0"/>
                </a:rPr>
                <a:t>Development</a:t>
              </a:r>
            </a:p>
          </p:txBody>
        </p:sp>
        <p:pic>
          <p:nvPicPr>
            <p:cNvPr id="66" name="Picture 65" descr="graph3.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67" name="Group 56"/>
          <p:cNvGrpSpPr/>
          <p:nvPr/>
        </p:nvGrpSpPr>
        <p:grpSpPr>
          <a:xfrm>
            <a:off x="3765228" y="3482124"/>
            <a:ext cx="1331975" cy="945722"/>
            <a:chOff x="3775716" y="4481224"/>
            <a:chExt cx="1331975" cy="1447800"/>
          </a:xfrm>
        </p:grpSpPr>
        <p:sp>
          <p:nvSpPr>
            <p:cNvPr id="68"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sz="1400" dirty="0" smtClean="0"/>
            </a:p>
          </p:txBody>
        </p:sp>
        <p:sp>
          <p:nvSpPr>
            <p:cNvPr id="69" name="Rounded Rectangle 68"/>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050" b="1" dirty="0" smtClean="0">
                  <a:solidFill>
                    <a:schemeClr val="bg1"/>
                  </a:solidFill>
                  <a:latin typeface="Arial" pitchFamily="34" charset="0"/>
                  <a:cs typeface="Arial" pitchFamily="34" charset="0"/>
                </a:rPr>
                <a:t>Application </a:t>
              </a:r>
              <a:br>
                <a:rPr lang="en-US" sz="1050" b="1" dirty="0" smtClean="0">
                  <a:solidFill>
                    <a:schemeClr val="bg1"/>
                  </a:solidFill>
                  <a:latin typeface="Arial" pitchFamily="34" charset="0"/>
                  <a:cs typeface="Arial" pitchFamily="34" charset="0"/>
                </a:rPr>
              </a:br>
              <a:r>
                <a:rPr lang="en-US" sz="1050" b="1" dirty="0" smtClean="0">
                  <a:solidFill>
                    <a:schemeClr val="bg1"/>
                  </a:solidFill>
                  <a:latin typeface="Arial" pitchFamily="34" charset="0"/>
                  <a:cs typeface="Arial" pitchFamily="34" charset="0"/>
                </a:rPr>
                <a:t>Development</a:t>
              </a:r>
            </a:p>
          </p:txBody>
        </p:sp>
        <p:pic>
          <p:nvPicPr>
            <p:cNvPr id="70" name="Picture 69" descr="graph3.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4106" name="Rectangle 27"/>
          <p:cNvSpPr>
            <a:spLocks noGrp="1" noChangeArrowheads="1"/>
          </p:cNvSpPr>
          <p:nvPr>
            <p:ph type="title" idx="4294967295"/>
          </p:nvPr>
        </p:nvSpPr>
        <p:spPr/>
        <p:txBody>
          <a:bodyPr/>
          <a:lstStyle/>
          <a:p>
            <a:r>
              <a:rPr lang="en-US" dirty="0" smtClean="0"/>
              <a:t>A Technical Computing Workflow</a:t>
            </a:r>
            <a:br>
              <a:rPr lang="en-US" dirty="0" smtClean="0"/>
            </a:br>
            <a:r>
              <a:rPr lang="en-US" dirty="0" smtClean="0"/>
              <a:t>for Battery Test and Data Analysis</a:t>
            </a:r>
          </a:p>
        </p:txBody>
      </p:sp>
      <p:grpSp>
        <p:nvGrpSpPr>
          <p:cNvPr id="2" name="Group 1"/>
          <p:cNvGrpSpPr/>
          <p:nvPr/>
        </p:nvGrpSpPr>
        <p:grpSpPr>
          <a:xfrm>
            <a:off x="351725" y="1600201"/>
            <a:ext cx="2805412" cy="4990854"/>
            <a:chOff x="351725" y="1600201"/>
            <a:chExt cx="2805412" cy="4990854"/>
          </a:xfrm>
        </p:grpSpPr>
        <p:sp>
          <p:nvSpPr>
            <p:cNvPr id="71" name="Left-Right Arrow 70"/>
            <p:cNvSpPr/>
            <p:nvPr/>
          </p:nvSpPr>
          <p:spPr>
            <a:xfrm>
              <a:off x="2318937" y="3109027"/>
              <a:ext cx="838200" cy="199099"/>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latin typeface="Arial" pitchFamily="34" charset="0"/>
                <a:cs typeface="Arial" pitchFamily="34" charset="0"/>
              </a:endParaRPr>
            </a:p>
          </p:txBody>
        </p:sp>
        <p:sp>
          <p:nvSpPr>
            <p:cNvPr id="73" name="AutoShape 19"/>
            <p:cNvSpPr>
              <a:spLocks noChangeArrowheads="1"/>
            </p:cNvSpPr>
            <p:nvPr/>
          </p:nvSpPr>
          <p:spPr bwMode="auto">
            <a:xfrm>
              <a:off x="448129" y="1600201"/>
              <a:ext cx="1828800" cy="3036265"/>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74" name="AutoShape 19"/>
            <p:cNvSpPr>
              <a:spLocks noChangeArrowheads="1"/>
            </p:cNvSpPr>
            <p:nvPr/>
          </p:nvSpPr>
          <p:spPr bwMode="auto">
            <a:xfrm>
              <a:off x="562429" y="1881729"/>
              <a:ext cx="1600200" cy="2664744"/>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100" b="1" dirty="0" smtClean="0">
                <a:latin typeface="Arial" pitchFamily="34" charset="0"/>
                <a:cs typeface="Arial" pitchFamily="34" charset="0"/>
              </a:endParaRPr>
            </a:p>
          </p:txBody>
        </p:sp>
        <p:sp>
          <p:nvSpPr>
            <p:cNvPr id="75" name="Rounded Rectangle 74"/>
            <p:cNvSpPr/>
            <p:nvPr/>
          </p:nvSpPr>
          <p:spPr bwMode="auto">
            <a:xfrm>
              <a:off x="562429" y="1922741"/>
              <a:ext cx="1600200" cy="149325"/>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Files</a:t>
              </a:r>
            </a:p>
          </p:txBody>
        </p:sp>
        <p:sp>
          <p:nvSpPr>
            <p:cNvPr id="76" name="Rounded Rectangle 75"/>
            <p:cNvSpPr/>
            <p:nvPr/>
          </p:nvSpPr>
          <p:spPr bwMode="auto">
            <a:xfrm>
              <a:off x="562429" y="2818452"/>
              <a:ext cx="1600200" cy="149325"/>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Software</a:t>
              </a:r>
            </a:p>
          </p:txBody>
        </p:sp>
        <p:sp>
          <p:nvSpPr>
            <p:cNvPr id="77" name="Rounded Rectangle 76"/>
            <p:cNvSpPr/>
            <p:nvPr/>
          </p:nvSpPr>
          <p:spPr bwMode="auto">
            <a:xfrm>
              <a:off x="562429" y="3709857"/>
              <a:ext cx="1600200" cy="149325"/>
            </a:xfrm>
            <a:prstGeom prst="roundRect">
              <a:avLst>
                <a:gd name="adj" fmla="val 32374"/>
              </a:avLst>
            </a:prstGeom>
            <a:noFill/>
            <a:ln w="19050" algn="ctr">
              <a:noFill/>
              <a:round/>
              <a:headEnd/>
              <a:tailEnd/>
            </a:ln>
          </p:spPr>
          <p:txBody>
            <a:bodyPr lIns="9144" tIns="9144" rIns="9144" bIns="9144" anchor="t"/>
            <a:lstStyle/>
            <a:p>
              <a:pPr algn="ctr"/>
              <a:r>
                <a:rPr lang="en-US" sz="1050" b="1" dirty="0" smtClean="0">
                  <a:latin typeface="Arial" pitchFamily="34" charset="0"/>
                  <a:cs typeface="Arial" pitchFamily="34" charset="0"/>
                </a:rPr>
                <a:t>Hardware</a:t>
              </a:r>
            </a:p>
          </p:txBody>
        </p:sp>
        <p:sp>
          <p:nvSpPr>
            <p:cNvPr id="78" name="TextBox 77"/>
            <p:cNvSpPr txBox="1"/>
            <p:nvPr/>
          </p:nvSpPr>
          <p:spPr>
            <a:xfrm>
              <a:off x="829461" y="1636521"/>
              <a:ext cx="1066137" cy="461665"/>
            </a:xfrm>
            <a:prstGeom prst="rect">
              <a:avLst/>
            </a:prstGeom>
            <a:noFill/>
          </p:spPr>
          <p:txBody>
            <a:bodyPr wrap="square" rtlCol="0">
              <a:spAutoFit/>
            </a:bodyPr>
            <a:lstStyle/>
            <a:p>
              <a:pPr algn="ctr"/>
              <a:r>
                <a:rPr lang="en-US" sz="1200" b="1" dirty="0" smtClean="0">
                  <a:latin typeface="Arial" pitchFamily="34" charset="0"/>
                  <a:cs typeface="Arial" pitchFamily="34" charset="0"/>
                </a:rPr>
                <a:t>Access</a:t>
              </a:r>
            </a:p>
            <a:p>
              <a:pPr algn="ctr"/>
              <a:endParaRPr lang="en-US" sz="1200" dirty="0">
                <a:latin typeface="Arial" pitchFamily="34" charset="0"/>
                <a:cs typeface="Arial" pitchFamily="34" charset="0"/>
              </a:endParaRPr>
            </a:p>
          </p:txBody>
        </p:sp>
        <p:cxnSp>
          <p:nvCxnSpPr>
            <p:cNvPr id="79" name="Straight Connector 78"/>
            <p:cNvCxnSpPr/>
            <p:nvPr/>
          </p:nvCxnSpPr>
          <p:spPr>
            <a:xfrm flipV="1">
              <a:off x="638629" y="2766719"/>
              <a:ext cx="1447800" cy="8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638629" y="3658720"/>
              <a:ext cx="1447800" cy="8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Picture 80" descr="files1.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32434" y="2115412"/>
              <a:ext cx="660190" cy="513181"/>
            </a:xfrm>
            <a:prstGeom prst="rect">
              <a:avLst/>
            </a:prstGeom>
            <a:effectLst>
              <a:outerShdw blurRad="63500" dist="50800" dir="2700000" sx="101000" sy="101000" algn="tl" rotWithShape="0">
                <a:prstClr val="black">
                  <a:alpha val="32000"/>
                </a:prstClr>
              </a:outerShdw>
            </a:effectLst>
          </p:spPr>
        </p:pic>
        <p:pic>
          <p:nvPicPr>
            <p:cNvPr id="82" name="Picture 81" descr="graph3.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67230" y="3953261"/>
              <a:ext cx="990599" cy="424233"/>
            </a:xfrm>
            <a:prstGeom prst="rect">
              <a:avLst/>
            </a:prstGeom>
            <a:effectLst>
              <a:outerShdw blurRad="63500" dist="101600" dir="2700000" sx="97000" sy="97000" algn="tl" rotWithShape="0">
                <a:prstClr val="black">
                  <a:alpha val="29000"/>
                </a:prstClr>
              </a:outerShdw>
            </a:effectLst>
          </p:spPr>
        </p:pic>
        <p:pic>
          <p:nvPicPr>
            <p:cNvPr id="83" name="Picture 82" descr="doc1.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16592" y="3038472"/>
              <a:ext cx="359184" cy="271715"/>
            </a:xfrm>
            <a:prstGeom prst="rect">
              <a:avLst/>
            </a:prstGeom>
            <a:effectLst>
              <a:outerShdw blurRad="38100" dist="38100" dir="3000000" algn="tl" rotWithShape="0">
                <a:prstClr val="black">
                  <a:alpha val="25000"/>
                </a:prstClr>
              </a:outerShdw>
            </a:effectLst>
          </p:spPr>
        </p:pic>
        <p:grpSp>
          <p:nvGrpSpPr>
            <p:cNvPr id="84" name="Group 79"/>
            <p:cNvGrpSpPr/>
            <p:nvPr/>
          </p:nvGrpSpPr>
          <p:grpSpPr>
            <a:xfrm>
              <a:off x="752929" y="3424615"/>
              <a:ext cx="1219200" cy="153622"/>
              <a:chOff x="836706" y="4324945"/>
              <a:chExt cx="511748" cy="235179"/>
            </a:xfrm>
          </p:grpSpPr>
          <p:sp>
            <p:nvSpPr>
              <p:cNvPr id="86"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sz="1400" b="1" dirty="0">
                  <a:solidFill>
                    <a:schemeClr val="lt1"/>
                  </a:solidFill>
                  <a:latin typeface="Arial" pitchFamily="34" charset="0"/>
                  <a:cs typeface="Arial" pitchFamily="34" charset="0"/>
                </a:endParaRPr>
              </a:p>
            </p:txBody>
          </p:sp>
          <p:sp>
            <p:nvSpPr>
              <p:cNvPr id="87"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700" b="1" dirty="0" smtClean="0">
                    <a:solidFill>
                      <a:schemeClr val="bg1"/>
                    </a:solidFill>
                    <a:latin typeface="Arial" pitchFamily="34" charset="0"/>
                    <a:cs typeface="Arial" pitchFamily="34" charset="0"/>
                  </a:rPr>
                  <a:t>Code &amp; Applications</a:t>
                </a:r>
                <a:endParaRPr lang="en-US" sz="700" b="1" dirty="0">
                  <a:solidFill>
                    <a:schemeClr val="bg1"/>
                  </a:solidFill>
                  <a:latin typeface="Arial" pitchFamily="34" charset="0"/>
                  <a:cs typeface="Arial" pitchFamily="34" charset="0"/>
                </a:endParaRPr>
              </a:p>
            </p:txBody>
          </p:sp>
        </p:grpSp>
        <p:pic>
          <p:nvPicPr>
            <p:cNvPr id="85" name="Picture 84" descr="doc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444683" y="3053322"/>
              <a:ext cx="493923" cy="309637"/>
            </a:xfrm>
            <a:prstGeom prst="rect">
              <a:avLst/>
            </a:prstGeom>
            <a:effectLst>
              <a:outerShdw blurRad="50800" dist="38100" dir="2700000" algn="tl" rotWithShape="0">
                <a:prstClr val="black">
                  <a:alpha val="40000"/>
                </a:prstClr>
              </a:outerShdw>
            </a:effectLst>
          </p:spPr>
        </p:pic>
        <p:pic>
          <p:nvPicPr>
            <p:cNvPr id="92"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06001" y="5202868"/>
              <a:ext cx="1058165" cy="709809"/>
            </a:xfrm>
            <a:prstGeom prst="rect">
              <a:avLst/>
            </a:prstGeom>
            <a:noFill/>
            <a:ln>
              <a:noFill/>
            </a:ln>
            <a:effectLst/>
            <a:extLst/>
          </p:spPr>
        </p:pic>
        <p:pic>
          <p:nvPicPr>
            <p:cNvPr id="94" name="Picture 3"/>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846" y="4744400"/>
              <a:ext cx="823437" cy="791075"/>
            </a:xfrm>
            <a:prstGeom prst="rect">
              <a:avLst/>
            </a:prstGeom>
            <a:noFill/>
            <a:ln>
              <a:noFill/>
            </a:ln>
            <a:effectLst/>
            <a:extLst/>
          </p:spPr>
        </p:pic>
        <p:sp>
          <p:nvSpPr>
            <p:cNvPr id="95" name="Rounded Rectangle 94"/>
            <p:cNvSpPr/>
            <p:nvPr/>
          </p:nvSpPr>
          <p:spPr>
            <a:xfrm>
              <a:off x="568383" y="3709857"/>
              <a:ext cx="1594246" cy="800100"/>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2050" name="Picture 2"/>
            <p:cNvPicPr>
              <a:picLocks noChangeAspect="1" noChangeArrowheads="1"/>
            </p:cNvPicPr>
            <p:nvPr/>
          </p:nvPicPr>
          <p:blipFill>
            <a:blip r:embed="rId20" cstate="print">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351725" y="5626177"/>
              <a:ext cx="1286503" cy="96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6" name="Rounded Rectangle 95"/>
          <p:cNvSpPr/>
          <p:nvPr/>
        </p:nvSpPr>
        <p:spPr>
          <a:xfrm>
            <a:off x="3414455" y="2015256"/>
            <a:ext cx="1453053" cy="877858"/>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99" name="Picture 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661288" y="4824740"/>
            <a:ext cx="1756580" cy="17174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6446827" y="4788806"/>
            <a:ext cx="2239973" cy="1753345"/>
            <a:chOff x="6446827" y="4788806"/>
            <a:chExt cx="2239973" cy="1753345"/>
          </a:xfrm>
        </p:grpSpPr>
        <p:pic>
          <p:nvPicPr>
            <p:cNvPr id="2051" name="Picture 3"/>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45906" y="4788806"/>
              <a:ext cx="1740894" cy="1418317"/>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446827" y="5560142"/>
              <a:ext cx="1259049" cy="982009"/>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grpSp>
      <p:sp>
        <p:nvSpPr>
          <p:cNvPr id="100" name="Rounded Rectangle 99"/>
          <p:cNvSpPr/>
          <p:nvPr/>
        </p:nvSpPr>
        <p:spPr>
          <a:xfrm>
            <a:off x="6972300" y="2793839"/>
            <a:ext cx="1600200" cy="877858"/>
          </a:xfrm>
          <a:prstGeom prst="roundRect">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Tree>
    <p:extLst>
      <p:ext uri="{BB962C8B-B14F-4D97-AF65-F5344CB8AC3E}">
        <p14:creationId xmlns:p14="http://schemas.microsoft.com/office/powerpoint/2010/main" val="246086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381000" y="304800"/>
            <a:ext cx="8945562" cy="801688"/>
          </a:xfrm>
        </p:spPr>
        <p:txBody>
          <a:bodyPr/>
          <a:lstStyle/>
          <a:p>
            <a:pPr eaLnBrk="1" hangingPunct="1"/>
            <a:r>
              <a:rPr lang="en-US" dirty="0" smtClean="0"/>
              <a:t>MATLAB Connects to Your Hardware Devices</a:t>
            </a:r>
          </a:p>
        </p:txBody>
      </p:sp>
      <p:sp>
        <p:nvSpPr>
          <p:cNvPr id="60420" name="Rectangle 3"/>
          <p:cNvSpPr>
            <a:spLocks noChangeArrowheads="1"/>
          </p:cNvSpPr>
          <p:nvPr/>
        </p:nvSpPr>
        <p:spPr bwMode="auto">
          <a:xfrm>
            <a:off x="349758" y="1428750"/>
            <a:ext cx="3448050" cy="915987"/>
          </a:xfrm>
          <a:prstGeom prst="rect">
            <a:avLst/>
          </a:prstGeom>
          <a:noFill/>
          <a:ln w="9525">
            <a:noFill/>
            <a:miter lim="800000"/>
            <a:headEnd/>
            <a:tailEnd/>
          </a:ln>
        </p:spPr>
        <p:txBody>
          <a:bodyPr wrap="none">
            <a:spAutoFit/>
          </a:bodyPr>
          <a:lstStyle/>
          <a:p>
            <a:r>
              <a:rPr lang="en-US" sz="1800" dirty="0">
                <a:solidFill>
                  <a:srgbClr val="FF6600"/>
                </a:solidFill>
                <a:latin typeface="Arial" charset="0"/>
              </a:rPr>
              <a:t>Data Acquisition Toolbox</a:t>
            </a:r>
          </a:p>
          <a:p>
            <a:r>
              <a:rPr lang="en-US" sz="1800" b="0" dirty="0">
                <a:latin typeface="Arial" charset="0"/>
              </a:rPr>
              <a:t>Plug-in data acquisition devices </a:t>
            </a:r>
          </a:p>
          <a:p>
            <a:r>
              <a:rPr lang="en-US" sz="1800" b="0" dirty="0">
                <a:latin typeface="Arial" charset="0"/>
              </a:rPr>
              <a:t>and sound cards</a:t>
            </a:r>
          </a:p>
        </p:txBody>
      </p:sp>
      <p:sp>
        <p:nvSpPr>
          <p:cNvPr id="60421" name="Rectangle 4"/>
          <p:cNvSpPr>
            <a:spLocks noChangeArrowheads="1"/>
          </p:cNvSpPr>
          <p:nvPr/>
        </p:nvSpPr>
        <p:spPr bwMode="auto">
          <a:xfrm>
            <a:off x="228600" y="3688215"/>
            <a:ext cx="3521075" cy="915987"/>
          </a:xfrm>
          <a:prstGeom prst="rect">
            <a:avLst/>
          </a:prstGeom>
          <a:noFill/>
          <a:ln w="9525">
            <a:noFill/>
            <a:miter lim="800000"/>
            <a:headEnd/>
            <a:tailEnd/>
          </a:ln>
        </p:spPr>
        <p:txBody>
          <a:bodyPr>
            <a:spAutoFit/>
          </a:bodyPr>
          <a:lstStyle/>
          <a:p>
            <a:r>
              <a:rPr lang="en-US" sz="1800" dirty="0">
                <a:solidFill>
                  <a:srgbClr val="FF6600"/>
                </a:solidFill>
                <a:latin typeface="Arial" charset="0"/>
              </a:rPr>
              <a:t>Instrument Control Toolbox</a:t>
            </a:r>
          </a:p>
          <a:p>
            <a:r>
              <a:rPr lang="en-US" sz="1800" b="0" dirty="0">
                <a:latin typeface="Arial" charset="0"/>
              </a:rPr>
              <a:t>Instruments and RS-232               serial devices</a:t>
            </a:r>
          </a:p>
        </p:txBody>
      </p:sp>
      <p:sp>
        <p:nvSpPr>
          <p:cNvPr id="60422" name="Rectangle 5"/>
          <p:cNvSpPr>
            <a:spLocks noChangeArrowheads="1"/>
          </p:cNvSpPr>
          <p:nvPr/>
        </p:nvSpPr>
        <p:spPr bwMode="auto">
          <a:xfrm>
            <a:off x="5462588" y="5689600"/>
            <a:ext cx="3419475" cy="915988"/>
          </a:xfrm>
          <a:prstGeom prst="rect">
            <a:avLst/>
          </a:prstGeom>
          <a:noFill/>
          <a:ln w="9525">
            <a:noFill/>
            <a:miter lim="800000"/>
            <a:headEnd/>
            <a:tailEnd/>
          </a:ln>
        </p:spPr>
        <p:txBody>
          <a:bodyPr>
            <a:spAutoFit/>
          </a:bodyPr>
          <a:lstStyle/>
          <a:p>
            <a:r>
              <a:rPr lang="en-US" sz="1800" dirty="0">
                <a:solidFill>
                  <a:srgbClr val="FF6600"/>
                </a:solidFill>
                <a:latin typeface="Arial" charset="0"/>
              </a:rPr>
              <a:t>MATLAB</a:t>
            </a:r>
          </a:p>
          <a:p>
            <a:r>
              <a:rPr lang="en-US" sz="1800" b="0" dirty="0">
                <a:latin typeface="Arial" charset="0"/>
              </a:rPr>
              <a:t>Interfaces for communicating with everything</a:t>
            </a:r>
          </a:p>
        </p:txBody>
      </p:sp>
      <p:sp>
        <p:nvSpPr>
          <p:cNvPr id="60423" name="Rectangle 6"/>
          <p:cNvSpPr>
            <a:spLocks noChangeArrowheads="1"/>
          </p:cNvSpPr>
          <p:nvPr/>
        </p:nvSpPr>
        <p:spPr bwMode="auto">
          <a:xfrm>
            <a:off x="248443" y="4772025"/>
            <a:ext cx="3481388" cy="641350"/>
          </a:xfrm>
          <a:prstGeom prst="rect">
            <a:avLst/>
          </a:prstGeom>
          <a:noFill/>
          <a:ln w="9525">
            <a:noFill/>
            <a:miter lim="800000"/>
            <a:headEnd/>
            <a:tailEnd/>
          </a:ln>
        </p:spPr>
        <p:txBody>
          <a:bodyPr>
            <a:spAutoFit/>
          </a:bodyPr>
          <a:lstStyle/>
          <a:p>
            <a:r>
              <a:rPr lang="en-US" sz="1800" dirty="0">
                <a:solidFill>
                  <a:srgbClr val="FF6600"/>
                </a:solidFill>
                <a:latin typeface="Futura" charset="0"/>
              </a:rPr>
              <a:t>Image Acquisition Toolbox</a:t>
            </a:r>
          </a:p>
          <a:p>
            <a:r>
              <a:rPr lang="en-US" sz="1800" b="0" dirty="0">
                <a:latin typeface="Futura" charset="0"/>
              </a:rPr>
              <a:t>Image capture devices</a:t>
            </a:r>
          </a:p>
        </p:txBody>
      </p:sp>
      <p:pic>
        <p:nvPicPr>
          <p:cNvPr id="60424" name="Picture 7"/>
          <p:cNvPicPr>
            <a:picLocks noChangeAspect="1" noChangeArrowheads="1"/>
          </p:cNvPicPr>
          <p:nvPr/>
        </p:nvPicPr>
        <p:blipFill>
          <a:blip r:embed="rId3" cstate="print"/>
          <a:srcRect/>
          <a:stretch>
            <a:fillRect/>
          </a:stretch>
        </p:blipFill>
        <p:spPr bwMode="auto">
          <a:xfrm>
            <a:off x="758825" y="5595939"/>
            <a:ext cx="3840000" cy="936839"/>
          </a:xfrm>
          <a:prstGeom prst="rect">
            <a:avLst/>
          </a:prstGeom>
          <a:noFill/>
          <a:ln w="9525">
            <a:noFill/>
            <a:miter lim="800000"/>
            <a:headEnd/>
            <a:tailEnd/>
          </a:ln>
        </p:spPr>
      </p:pic>
      <p:pic>
        <p:nvPicPr>
          <p:cNvPr id="60425" name="Picture 8"/>
          <p:cNvPicPr>
            <a:picLocks noChangeAspect="1" noChangeArrowheads="1"/>
          </p:cNvPicPr>
          <p:nvPr/>
        </p:nvPicPr>
        <p:blipFill>
          <a:blip r:embed="rId4" cstate="print"/>
          <a:srcRect/>
          <a:stretch>
            <a:fillRect/>
          </a:stretch>
        </p:blipFill>
        <p:spPr bwMode="auto">
          <a:xfrm>
            <a:off x="3906838" y="4692650"/>
            <a:ext cx="4005262" cy="720725"/>
          </a:xfrm>
          <a:prstGeom prst="rect">
            <a:avLst/>
          </a:prstGeom>
          <a:noFill/>
          <a:ln w="9525">
            <a:noFill/>
            <a:miter lim="800000"/>
            <a:headEnd/>
            <a:tailEnd/>
          </a:ln>
        </p:spPr>
      </p:pic>
      <p:pic>
        <p:nvPicPr>
          <p:cNvPr id="60426" name="Picture 10"/>
          <p:cNvPicPr>
            <a:picLocks noChangeAspect="1" noChangeArrowheads="1"/>
          </p:cNvPicPr>
          <p:nvPr/>
        </p:nvPicPr>
        <p:blipFill>
          <a:blip r:embed="rId5" cstate="print"/>
          <a:srcRect/>
          <a:stretch>
            <a:fillRect/>
          </a:stretch>
        </p:blipFill>
        <p:spPr bwMode="auto">
          <a:xfrm>
            <a:off x="3797808" y="1536700"/>
            <a:ext cx="4406900" cy="808037"/>
          </a:xfrm>
          <a:prstGeom prst="rect">
            <a:avLst/>
          </a:prstGeom>
          <a:noFill/>
          <a:ln w="9525">
            <a:noFill/>
            <a:miter lim="800000"/>
            <a:headEnd/>
            <a:tailEnd/>
          </a:ln>
        </p:spPr>
      </p:pic>
      <p:sp>
        <p:nvSpPr>
          <p:cNvPr id="60427" name="Line 11"/>
          <p:cNvSpPr>
            <a:spLocks noChangeShapeType="1"/>
          </p:cNvSpPr>
          <p:nvPr/>
        </p:nvSpPr>
        <p:spPr bwMode="auto">
          <a:xfrm>
            <a:off x="1793875" y="5478463"/>
            <a:ext cx="5978524" cy="0"/>
          </a:xfrm>
          <a:prstGeom prst="line">
            <a:avLst/>
          </a:prstGeom>
          <a:noFill/>
          <a:ln w="28575">
            <a:solidFill>
              <a:srgbClr val="B3BCCD">
                <a:alpha val="50195"/>
              </a:srgbClr>
            </a:solidFill>
            <a:round/>
            <a:headEnd/>
            <a:tailEnd/>
          </a:ln>
        </p:spPr>
        <p:txBody>
          <a:bodyPr/>
          <a:lstStyle/>
          <a:p>
            <a:endParaRPr lang="en-US"/>
          </a:p>
        </p:txBody>
      </p:sp>
      <p:sp>
        <p:nvSpPr>
          <p:cNvPr id="60428" name="Line 12"/>
          <p:cNvSpPr>
            <a:spLocks noChangeShapeType="1"/>
          </p:cNvSpPr>
          <p:nvPr/>
        </p:nvSpPr>
        <p:spPr bwMode="auto">
          <a:xfrm>
            <a:off x="1773237" y="4633913"/>
            <a:ext cx="5999161" cy="0"/>
          </a:xfrm>
          <a:prstGeom prst="line">
            <a:avLst/>
          </a:prstGeom>
          <a:noFill/>
          <a:ln w="28575">
            <a:solidFill>
              <a:srgbClr val="B3BCCD">
                <a:alpha val="50195"/>
              </a:srgbClr>
            </a:solidFill>
            <a:round/>
            <a:headEnd/>
            <a:tailEnd/>
          </a:ln>
        </p:spPr>
        <p:txBody>
          <a:bodyPr/>
          <a:lstStyle/>
          <a:p>
            <a:endParaRPr lang="en-US"/>
          </a:p>
        </p:txBody>
      </p:sp>
      <p:sp>
        <p:nvSpPr>
          <p:cNvPr id="60429" name="Line 13"/>
          <p:cNvSpPr>
            <a:spLocks noChangeShapeType="1"/>
          </p:cNvSpPr>
          <p:nvPr/>
        </p:nvSpPr>
        <p:spPr bwMode="auto">
          <a:xfrm flipV="1">
            <a:off x="1620838" y="3492500"/>
            <a:ext cx="6151561" cy="46038"/>
          </a:xfrm>
          <a:prstGeom prst="line">
            <a:avLst/>
          </a:prstGeom>
          <a:noFill/>
          <a:ln w="28575">
            <a:solidFill>
              <a:srgbClr val="B3BCCD">
                <a:alpha val="50195"/>
              </a:srgbClr>
            </a:solidFill>
            <a:round/>
            <a:headEnd/>
            <a:tailEnd/>
          </a:ln>
        </p:spPr>
        <p:txBody>
          <a:bodyPr/>
          <a:lstStyle/>
          <a:p>
            <a:endParaRPr lang="en-US"/>
          </a:p>
        </p:txBody>
      </p:sp>
      <p:grpSp>
        <p:nvGrpSpPr>
          <p:cNvPr id="2" name="Group 22"/>
          <p:cNvGrpSpPr>
            <a:grpSpLocks/>
          </p:cNvGrpSpPr>
          <p:nvPr/>
        </p:nvGrpSpPr>
        <p:grpSpPr bwMode="auto">
          <a:xfrm>
            <a:off x="3503612" y="3582883"/>
            <a:ext cx="4408488" cy="860425"/>
            <a:chOff x="3908425" y="1429068"/>
            <a:chExt cx="4640263" cy="952500"/>
          </a:xfrm>
        </p:grpSpPr>
        <p:pic>
          <p:nvPicPr>
            <p:cNvPr id="60437" name="Picture 16" descr="N9020A"/>
            <p:cNvPicPr>
              <a:picLocks noChangeAspect="1" noChangeArrowheads="1"/>
            </p:cNvPicPr>
            <p:nvPr/>
          </p:nvPicPr>
          <p:blipFill>
            <a:blip r:embed="rId6" cstate="print"/>
            <a:srcRect/>
            <a:stretch>
              <a:fillRect/>
            </a:stretch>
          </p:blipFill>
          <p:spPr bwMode="auto">
            <a:xfrm>
              <a:off x="5440363" y="1429068"/>
              <a:ext cx="1809750" cy="947737"/>
            </a:xfrm>
            <a:prstGeom prst="rect">
              <a:avLst/>
            </a:prstGeom>
            <a:noFill/>
            <a:ln w="9525">
              <a:noFill/>
              <a:miter lim="800000"/>
              <a:headEnd/>
              <a:tailEnd/>
            </a:ln>
          </p:spPr>
        </p:pic>
        <p:pic>
          <p:nvPicPr>
            <p:cNvPr id="60438" name="Picture 17"/>
            <p:cNvPicPr>
              <a:picLocks noChangeAspect="1" noChangeArrowheads="1"/>
            </p:cNvPicPr>
            <p:nvPr/>
          </p:nvPicPr>
          <p:blipFill>
            <a:blip r:embed="rId7" cstate="print"/>
            <a:srcRect/>
            <a:stretch>
              <a:fillRect/>
            </a:stretch>
          </p:blipFill>
          <p:spPr bwMode="auto">
            <a:xfrm>
              <a:off x="7448550" y="1644650"/>
              <a:ext cx="1100138" cy="530225"/>
            </a:xfrm>
            <a:prstGeom prst="rect">
              <a:avLst/>
            </a:prstGeom>
            <a:noFill/>
            <a:ln w="9525">
              <a:noFill/>
              <a:miter lim="800000"/>
              <a:headEnd/>
              <a:tailEnd/>
            </a:ln>
          </p:spPr>
        </p:pic>
        <p:pic>
          <p:nvPicPr>
            <p:cNvPr id="60439" name="Picture 19" descr="80000_front"/>
            <p:cNvPicPr>
              <a:picLocks noChangeAspect="1" noChangeArrowheads="1"/>
            </p:cNvPicPr>
            <p:nvPr/>
          </p:nvPicPr>
          <p:blipFill>
            <a:blip r:embed="rId8" cstate="print"/>
            <a:srcRect/>
            <a:stretch>
              <a:fillRect/>
            </a:stretch>
          </p:blipFill>
          <p:spPr bwMode="auto">
            <a:xfrm>
              <a:off x="3908425" y="1579880"/>
              <a:ext cx="1377950" cy="801688"/>
            </a:xfrm>
            <a:prstGeom prst="rect">
              <a:avLst/>
            </a:prstGeom>
            <a:noFill/>
            <a:ln w="9525">
              <a:noFill/>
              <a:miter lim="800000"/>
              <a:headEnd/>
              <a:tailEnd/>
            </a:ln>
          </p:spPr>
        </p:pic>
      </p:grpSp>
      <p:grpSp>
        <p:nvGrpSpPr>
          <p:cNvPr id="3" name="Group 23"/>
          <p:cNvGrpSpPr>
            <a:grpSpLocks/>
          </p:cNvGrpSpPr>
          <p:nvPr/>
        </p:nvGrpSpPr>
        <p:grpSpPr bwMode="auto">
          <a:xfrm>
            <a:off x="3957638" y="2546030"/>
            <a:ext cx="3009900" cy="817563"/>
            <a:chOff x="3810000" y="3701416"/>
            <a:chExt cx="3017520" cy="819467"/>
          </a:xfrm>
        </p:grpSpPr>
        <p:pic>
          <p:nvPicPr>
            <p:cNvPr id="60434" name="Picture 34"/>
            <p:cNvPicPr>
              <a:picLocks noChangeAspect="1" noChangeArrowheads="1"/>
            </p:cNvPicPr>
            <p:nvPr/>
          </p:nvPicPr>
          <p:blipFill>
            <a:blip r:embed="rId9" cstate="print"/>
            <a:srcRect/>
            <a:stretch>
              <a:fillRect/>
            </a:stretch>
          </p:blipFill>
          <p:spPr bwMode="auto">
            <a:xfrm>
              <a:off x="3810000" y="3703320"/>
              <a:ext cx="773113" cy="817563"/>
            </a:xfrm>
            <a:prstGeom prst="rect">
              <a:avLst/>
            </a:prstGeom>
            <a:noFill/>
            <a:ln w="9525" algn="ctr">
              <a:noFill/>
              <a:miter lim="800000"/>
              <a:headEnd/>
              <a:tailEnd/>
            </a:ln>
          </p:spPr>
        </p:pic>
        <p:pic>
          <p:nvPicPr>
            <p:cNvPr id="60435" name="Picture 36"/>
            <p:cNvPicPr>
              <a:picLocks noChangeAspect="1" noChangeArrowheads="1"/>
            </p:cNvPicPr>
            <p:nvPr/>
          </p:nvPicPr>
          <p:blipFill>
            <a:blip r:embed="rId10" cstate="print"/>
            <a:srcRect/>
            <a:stretch>
              <a:fillRect/>
            </a:stretch>
          </p:blipFill>
          <p:spPr bwMode="auto">
            <a:xfrm>
              <a:off x="4889818" y="3701416"/>
              <a:ext cx="832104" cy="807339"/>
            </a:xfrm>
            <a:prstGeom prst="rect">
              <a:avLst/>
            </a:prstGeom>
            <a:noFill/>
            <a:ln w="9525" algn="ctr">
              <a:noFill/>
              <a:miter lim="800000"/>
              <a:headEnd/>
              <a:tailEnd/>
            </a:ln>
          </p:spPr>
        </p:pic>
        <p:pic>
          <p:nvPicPr>
            <p:cNvPr id="60436" name="Picture 35"/>
            <p:cNvPicPr>
              <a:picLocks noChangeAspect="1" noChangeArrowheads="1"/>
            </p:cNvPicPr>
            <p:nvPr/>
          </p:nvPicPr>
          <p:blipFill>
            <a:blip r:embed="rId11" cstate="print"/>
            <a:srcRect/>
            <a:stretch>
              <a:fillRect/>
            </a:stretch>
          </p:blipFill>
          <p:spPr bwMode="auto">
            <a:xfrm>
              <a:off x="5925820" y="3708083"/>
              <a:ext cx="901700" cy="788987"/>
            </a:xfrm>
            <a:prstGeom prst="rect">
              <a:avLst/>
            </a:prstGeom>
            <a:noFill/>
            <a:ln w="9525" algn="ctr">
              <a:noFill/>
              <a:miter lim="800000"/>
              <a:headEnd/>
              <a:tailEnd/>
            </a:ln>
          </p:spPr>
        </p:pic>
      </p:grpSp>
      <p:sp>
        <p:nvSpPr>
          <p:cNvPr id="60432" name="Rectangle 4"/>
          <p:cNvSpPr>
            <a:spLocks noChangeArrowheads="1"/>
          </p:cNvSpPr>
          <p:nvPr/>
        </p:nvSpPr>
        <p:spPr bwMode="auto">
          <a:xfrm>
            <a:off x="267589" y="2663502"/>
            <a:ext cx="3521075" cy="646331"/>
          </a:xfrm>
          <a:prstGeom prst="rect">
            <a:avLst/>
          </a:prstGeom>
          <a:noFill/>
          <a:ln w="9525">
            <a:noFill/>
            <a:miter lim="800000"/>
            <a:headEnd/>
            <a:tailEnd/>
          </a:ln>
        </p:spPr>
        <p:txBody>
          <a:bodyPr>
            <a:spAutoFit/>
          </a:bodyPr>
          <a:lstStyle/>
          <a:p>
            <a:r>
              <a:rPr lang="en-US" sz="1800" dirty="0">
                <a:solidFill>
                  <a:srgbClr val="FF6600"/>
                </a:solidFill>
                <a:latin typeface="Arial" charset="0"/>
              </a:rPr>
              <a:t>Vehicle Network Toolbox</a:t>
            </a:r>
          </a:p>
          <a:p>
            <a:r>
              <a:rPr lang="en-US" sz="1800" b="0" dirty="0" smtClean="0">
                <a:latin typeface="Arial" charset="0"/>
              </a:rPr>
              <a:t>CAN </a:t>
            </a:r>
            <a:r>
              <a:rPr lang="en-US" sz="1800" b="0" dirty="0">
                <a:latin typeface="Arial" charset="0"/>
              </a:rPr>
              <a:t>bus interface devices</a:t>
            </a:r>
          </a:p>
        </p:txBody>
      </p:sp>
      <p:sp>
        <p:nvSpPr>
          <p:cNvPr id="60433" name="Line 12"/>
          <p:cNvSpPr>
            <a:spLocks noChangeShapeType="1"/>
          </p:cNvSpPr>
          <p:nvPr/>
        </p:nvSpPr>
        <p:spPr bwMode="auto">
          <a:xfrm>
            <a:off x="1584324" y="2378075"/>
            <a:ext cx="6188075" cy="0"/>
          </a:xfrm>
          <a:prstGeom prst="line">
            <a:avLst/>
          </a:prstGeom>
          <a:noFill/>
          <a:ln w="28575">
            <a:solidFill>
              <a:srgbClr val="B3BCCD">
                <a:alpha val="50195"/>
              </a:srgbClr>
            </a:solidFill>
            <a:round/>
            <a:headEnd/>
            <a:tailEnd/>
          </a:ln>
        </p:spPr>
        <p:txBody>
          <a:bodyPr/>
          <a:lstStyle/>
          <a:p>
            <a:endParaRPr lang="en-US"/>
          </a:p>
        </p:txBody>
      </p:sp>
    </p:spTree>
    <p:extLst>
      <p:ext uri="{BB962C8B-B14F-4D97-AF65-F5344CB8AC3E}">
        <p14:creationId xmlns:p14="http://schemas.microsoft.com/office/powerpoint/2010/main" val="376418810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304800" y="381000"/>
            <a:ext cx="7772400" cy="1066800"/>
          </a:xfrm>
        </p:spPr>
        <p:txBody>
          <a:bodyPr/>
          <a:lstStyle/>
          <a:p>
            <a:pPr eaLnBrk="1" hangingPunct="1"/>
            <a:r>
              <a:rPr lang="en-US" dirty="0" smtClean="0"/>
              <a:t>Data Acquisition Toolbox</a:t>
            </a:r>
            <a:br>
              <a:rPr lang="en-US" dirty="0" smtClean="0"/>
            </a:br>
            <a:r>
              <a:rPr lang="en-US" sz="2000" b="0" i="1" dirty="0" smtClean="0"/>
              <a:t>Acquire and output data from data acquisition boards</a:t>
            </a:r>
            <a:br>
              <a:rPr lang="en-US" sz="2000" b="0" i="1" dirty="0" smtClean="0"/>
            </a:br>
            <a:endParaRPr lang="en-US" sz="2000" b="0" i="1" dirty="0" smtClean="0"/>
          </a:p>
        </p:txBody>
      </p:sp>
      <p:sp>
        <p:nvSpPr>
          <p:cNvPr id="74756" name="Rectangle 3"/>
          <p:cNvSpPr>
            <a:spLocks noGrp="1" noChangeArrowheads="1"/>
          </p:cNvSpPr>
          <p:nvPr>
            <p:ph type="body" sz="half" idx="1"/>
          </p:nvPr>
        </p:nvSpPr>
        <p:spPr>
          <a:xfrm>
            <a:off x="457200" y="1827213"/>
            <a:ext cx="4621213" cy="4619625"/>
          </a:xfrm>
        </p:spPr>
        <p:txBody>
          <a:bodyPr/>
          <a:lstStyle/>
          <a:p>
            <a:pPr eaLnBrk="1" hangingPunct="1"/>
            <a:r>
              <a:rPr lang="en-US" sz="2200" b="0" smtClean="0"/>
              <a:t>Immediately analyze live or acquired data in MATLAB and Simulink</a:t>
            </a:r>
          </a:p>
          <a:p>
            <a:pPr eaLnBrk="1" hangingPunct="1"/>
            <a:r>
              <a:rPr lang="en-US" sz="2200" b="0" smtClean="0"/>
              <a:t>Configure hardware without leaving MATLAB</a:t>
            </a:r>
          </a:p>
          <a:p>
            <a:pPr eaLnBrk="1" hangingPunct="1"/>
            <a:r>
              <a:rPr lang="en-US" sz="2200" b="0" smtClean="0"/>
              <a:t>Incorporate custom analysis into PC-based digital oscilloscope</a:t>
            </a:r>
          </a:p>
          <a:p>
            <a:pPr eaLnBrk="1" hangingPunct="1"/>
            <a:r>
              <a:rPr lang="en-US" sz="2200" b="0" smtClean="0"/>
              <a:t>Ability to do “one-shot” or continuous acquisition</a:t>
            </a:r>
          </a:p>
          <a:p>
            <a:pPr eaLnBrk="1" hangingPunct="1"/>
            <a:r>
              <a:rPr lang="en-US" sz="2200" b="0" smtClean="0"/>
              <a:t>Support multiple data acquisition devices </a:t>
            </a:r>
            <a:r>
              <a:rPr lang="en-US" sz="2200" b="0" i="1" smtClean="0"/>
              <a:t>and</a:t>
            </a:r>
            <a:r>
              <a:rPr lang="en-US" sz="2200" b="0" smtClean="0"/>
              <a:t> vendors</a:t>
            </a:r>
          </a:p>
        </p:txBody>
      </p:sp>
      <p:pic>
        <p:nvPicPr>
          <p:cNvPr id="74757" name="Picture 4"/>
          <p:cNvPicPr>
            <a:picLocks noGrp="1" noChangeAspect="1" noChangeArrowheads="1"/>
          </p:cNvPicPr>
          <p:nvPr>
            <p:ph sz="half" idx="2"/>
          </p:nvPr>
        </p:nvPicPr>
        <p:blipFill>
          <a:blip r:embed="rId3" cstate="print"/>
          <a:srcRect/>
          <a:stretch>
            <a:fillRect/>
          </a:stretch>
        </p:blipFill>
        <p:spPr>
          <a:xfrm>
            <a:off x="5157788" y="2076450"/>
            <a:ext cx="3662362" cy="3322638"/>
          </a:xfrm>
          <a:noFill/>
        </p:spPr>
      </p:pic>
    </p:spTree>
    <p:extLst>
      <p:ext uri="{BB962C8B-B14F-4D97-AF65-F5344CB8AC3E}">
        <p14:creationId xmlns:p14="http://schemas.microsoft.com/office/powerpoint/2010/main" val="162605888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Data Acquisition Toolbox</a:t>
            </a:r>
          </a:p>
        </p:txBody>
      </p:sp>
      <p:sp>
        <p:nvSpPr>
          <p:cNvPr id="5" name="Rectangle 4"/>
          <p:cNvSpPr txBox="1">
            <a:spLocks noChangeArrowheads="1"/>
          </p:cNvSpPr>
          <p:nvPr/>
        </p:nvSpPr>
        <p:spPr bwMode="auto">
          <a:xfrm>
            <a:off x="228600" y="1219200"/>
            <a:ext cx="6172200" cy="5334000"/>
          </a:xfrm>
          <a:prstGeom prst="rect">
            <a:avLst/>
          </a:prstGeom>
          <a:noFill/>
          <a:ln w="9525">
            <a:noFill/>
            <a:miter lim="800000"/>
            <a:headEnd/>
            <a:tailEnd/>
          </a:ln>
        </p:spPr>
        <p:txBody>
          <a:bodyPr/>
          <a:lstStyle/>
          <a:p>
            <a:pPr marL="284163" indent="-284163">
              <a:lnSpc>
                <a:spcPct val="90000"/>
              </a:lnSpc>
              <a:spcBef>
                <a:spcPct val="20000"/>
              </a:spcBef>
              <a:buClr>
                <a:schemeClr val="tx2"/>
              </a:buClr>
              <a:buSzPct val="75000"/>
              <a:buFont typeface="Wingdings" charset="2"/>
              <a:buChar char="§"/>
              <a:defRPr/>
            </a:pPr>
            <a:r>
              <a:rPr lang="en-US" sz="2000" dirty="0">
                <a:latin typeface="Arial" pitchFamily="34" charset="0"/>
                <a:cs typeface="Arial" pitchFamily="34" charset="0"/>
              </a:rPr>
              <a:t>What </a:t>
            </a:r>
            <a:r>
              <a:rPr lang="en-US" sz="2000" dirty="0" smtClean="0">
                <a:latin typeface="Arial" pitchFamily="34" charset="0"/>
                <a:cs typeface="Arial" pitchFamily="34" charset="0"/>
              </a:rPr>
              <a:t> kind of hardware can I use?</a:t>
            </a:r>
            <a:endParaRPr lang="en-US" sz="2000" dirty="0">
              <a:latin typeface="Arial" pitchFamily="34" charset="0"/>
              <a:cs typeface="Arial" pitchFamily="34" charset="0"/>
            </a:endParaRPr>
          </a:p>
          <a:p>
            <a:pPr marL="682625" lvl="1" indent="-284163">
              <a:lnSpc>
                <a:spcPct val="90000"/>
              </a:lnSpc>
              <a:spcBef>
                <a:spcPct val="20000"/>
              </a:spcBef>
              <a:buClr>
                <a:schemeClr val="tx2"/>
              </a:buClr>
              <a:buSzPct val="75000"/>
              <a:buFont typeface="Times" pitchFamily="18" charset="0"/>
              <a:buChar char="–"/>
              <a:defRPr/>
            </a:pPr>
            <a:r>
              <a:rPr lang="en-US" sz="2000" dirty="0" smtClean="0">
                <a:latin typeface="Arial" pitchFamily="34" charset="0"/>
                <a:cs typeface="Arial" pitchFamily="34" charset="0"/>
              </a:rPr>
              <a:t>Supports for a variety of data acquisition boards and USB modules</a:t>
            </a:r>
          </a:p>
          <a:p>
            <a:pPr marL="284163" indent="-284163">
              <a:lnSpc>
                <a:spcPct val="90000"/>
              </a:lnSpc>
              <a:spcBef>
                <a:spcPct val="20000"/>
              </a:spcBef>
              <a:buClr>
                <a:schemeClr val="tx2"/>
              </a:buClr>
              <a:buSzPct val="75000"/>
              <a:buFont typeface="Wingdings" charset="2"/>
              <a:buChar char="§"/>
              <a:defRPr/>
            </a:pPr>
            <a:r>
              <a:rPr lang="en-US" sz="2000" dirty="0" smtClean="0">
                <a:latin typeface="Arial" pitchFamily="34" charset="0"/>
                <a:cs typeface="Arial" pitchFamily="34" charset="0"/>
              </a:rPr>
              <a:t>Key Features</a:t>
            </a:r>
            <a:endParaRPr lang="en-US" sz="2000" dirty="0">
              <a:latin typeface="Arial" pitchFamily="34" charset="0"/>
              <a:cs typeface="Arial" pitchFamily="34" charset="0"/>
            </a:endParaRPr>
          </a:p>
          <a:p>
            <a:pPr marL="682625" lvl="1" indent="-284163">
              <a:lnSpc>
                <a:spcPct val="90000"/>
              </a:lnSpc>
              <a:spcBef>
                <a:spcPct val="20000"/>
              </a:spcBef>
              <a:buClr>
                <a:schemeClr val="tx2"/>
              </a:buClr>
              <a:buSzPct val="75000"/>
              <a:buFont typeface="Times" pitchFamily="18" charset="0"/>
              <a:buChar char="–"/>
              <a:defRPr/>
            </a:pPr>
            <a:r>
              <a:rPr lang="en-US" sz="2000" dirty="0">
                <a:latin typeface="Arial" pitchFamily="34" charset="0"/>
                <a:cs typeface="Arial" pitchFamily="34" charset="0"/>
              </a:rPr>
              <a:t>Support for analog input, analog output, counters, timers, and digital I/O </a:t>
            </a:r>
          </a:p>
          <a:p>
            <a:pPr marL="682625" lvl="1" indent="-284163">
              <a:lnSpc>
                <a:spcPct val="90000"/>
              </a:lnSpc>
              <a:spcBef>
                <a:spcPct val="20000"/>
              </a:spcBef>
              <a:buClr>
                <a:schemeClr val="tx2"/>
              </a:buClr>
              <a:buSzPct val="75000"/>
              <a:buFont typeface="Times" pitchFamily="18" charset="0"/>
              <a:buChar char="–"/>
              <a:defRPr/>
            </a:pPr>
            <a:r>
              <a:rPr lang="en-US" sz="2000" dirty="0">
                <a:latin typeface="Arial" pitchFamily="34" charset="0"/>
                <a:cs typeface="Arial" pitchFamily="34" charset="0"/>
              </a:rPr>
              <a:t>Direct access to voltage, current, IEPE accelerometer, and thermocouple measurements </a:t>
            </a:r>
          </a:p>
          <a:p>
            <a:pPr marL="682625" lvl="1" indent="-284163">
              <a:lnSpc>
                <a:spcPct val="90000"/>
              </a:lnSpc>
              <a:spcBef>
                <a:spcPct val="20000"/>
              </a:spcBef>
              <a:buClr>
                <a:schemeClr val="tx2"/>
              </a:buClr>
              <a:buSzPct val="75000"/>
              <a:buFont typeface="Times" pitchFamily="18" charset="0"/>
              <a:buChar char="–"/>
              <a:defRPr/>
            </a:pPr>
            <a:r>
              <a:rPr lang="en-US" sz="2000" dirty="0">
                <a:latin typeface="Arial" pitchFamily="34" charset="0"/>
                <a:cs typeface="Arial" pitchFamily="34" charset="0"/>
              </a:rPr>
              <a:t>Live acquisition of measured data directly into MATLAB or Simulink </a:t>
            </a:r>
          </a:p>
          <a:p>
            <a:pPr marL="682625" lvl="1" indent="-284163">
              <a:lnSpc>
                <a:spcPct val="90000"/>
              </a:lnSpc>
              <a:spcBef>
                <a:spcPct val="20000"/>
              </a:spcBef>
              <a:buClr>
                <a:schemeClr val="tx2"/>
              </a:buClr>
              <a:buSzPct val="75000"/>
              <a:buFont typeface="Times" pitchFamily="18" charset="0"/>
              <a:buChar char="–"/>
              <a:defRPr/>
            </a:pPr>
            <a:r>
              <a:rPr lang="en-US" sz="2000" dirty="0">
                <a:latin typeface="Arial" pitchFamily="34" charset="0"/>
                <a:cs typeface="Arial" pitchFamily="34" charset="0"/>
              </a:rPr>
              <a:t>Hardware and software triggers for control of data acquisition </a:t>
            </a:r>
          </a:p>
          <a:p>
            <a:pPr marL="682625" lvl="1" indent="-284163">
              <a:lnSpc>
                <a:spcPct val="90000"/>
              </a:lnSpc>
              <a:spcBef>
                <a:spcPct val="20000"/>
              </a:spcBef>
              <a:buClr>
                <a:schemeClr val="tx2"/>
              </a:buClr>
              <a:buSzPct val="75000"/>
              <a:buFont typeface="Times" pitchFamily="18" charset="0"/>
              <a:buChar char="–"/>
              <a:defRPr/>
            </a:pPr>
            <a:r>
              <a:rPr lang="en-US" sz="2000" dirty="0">
                <a:latin typeface="Arial" pitchFamily="34" charset="0"/>
                <a:cs typeface="Arial" pitchFamily="34" charset="0"/>
              </a:rPr>
              <a:t>Device-independent software interface </a:t>
            </a:r>
          </a:p>
        </p:txBody>
      </p:sp>
      <p:pic>
        <p:nvPicPr>
          <p:cNvPr id="1026" name="Picture 2" descr="C:\Users\ewetjen\Desktop\Waterfll\DAQwaterfallimage.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1120" y="1219200"/>
            <a:ext cx="2332669" cy="28763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ewetjen\Desktop\Waterfll\softscopefinal.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999" y="4724400"/>
            <a:ext cx="2792413"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527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a:xfrm>
            <a:off x="323850" y="381000"/>
            <a:ext cx="8820150" cy="800100"/>
          </a:xfrm>
        </p:spPr>
        <p:txBody>
          <a:bodyPr/>
          <a:lstStyle/>
          <a:p>
            <a:pPr eaLnBrk="1" hangingPunct="1"/>
            <a:r>
              <a:rPr lang="en-US" dirty="0" smtClean="0"/>
              <a:t>Data Acquisition Toolbox: </a:t>
            </a:r>
            <a:br>
              <a:rPr lang="en-US" dirty="0" smtClean="0"/>
            </a:br>
            <a:r>
              <a:rPr lang="en-US" sz="2200" b="0" dirty="0" smtClean="0"/>
              <a:t>Supported Hardware</a:t>
            </a:r>
          </a:p>
        </p:txBody>
      </p:sp>
      <p:sp>
        <p:nvSpPr>
          <p:cNvPr id="75780" name="Rectangle 3"/>
          <p:cNvSpPr>
            <a:spLocks noGrp="1" noChangeArrowheads="1"/>
          </p:cNvSpPr>
          <p:nvPr>
            <p:ph type="body" idx="1"/>
          </p:nvPr>
        </p:nvSpPr>
        <p:spPr>
          <a:xfrm>
            <a:off x="762000" y="1447800"/>
            <a:ext cx="7340600" cy="4351338"/>
          </a:xfrm>
        </p:spPr>
        <p:txBody>
          <a:bodyPr/>
          <a:lstStyle/>
          <a:p>
            <a:pPr>
              <a:buClr>
                <a:srgbClr val="154F8F"/>
              </a:buClr>
              <a:buSzPct val="65000"/>
              <a:buFont typeface="Zapf Dingbats" charset="2"/>
              <a:buChar char="n"/>
            </a:pPr>
            <a:r>
              <a:rPr lang="en-US" sz="2200" dirty="0" smtClean="0">
                <a:latin typeface="Arial" charset="0"/>
                <a:cs typeface="+mn-cs"/>
              </a:rPr>
              <a:t>Agilent*</a:t>
            </a:r>
          </a:p>
          <a:p>
            <a:pPr>
              <a:buClr>
                <a:srgbClr val="154F8F"/>
              </a:buClr>
              <a:buSzPct val="65000"/>
              <a:buFont typeface="Zapf Dingbats" charset="2"/>
              <a:buChar char="n"/>
            </a:pPr>
            <a:r>
              <a:rPr lang="en-US" sz="2200" dirty="0" smtClean="0">
                <a:latin typeface="Arial" charset="0"/>
                <a:cs typeface="+mn-cs"/>
              </a:rPr>
              <a:t>ADLINK*</a:t>
            </a:r>
          </a:p>
          <a:p>
            <a:pPr>
              <a:buClr>
                <a:srgbClr val="154F8F"/>
              </a:buClr>
              <a:buSzPct val="65000"/>
              <a:buFont typeface="Zapf Dingbats" charset="2"/>
              <a:buChar char="n"/>
            </a:pPr>
            <a:r>
              <a:rPr lang="en-US" sz="2200" dirty="0" smtClean="0">
                <a:latin typeface="Arial" charset="0"/>
                <a:cs typeface="+mn-cs"/>
              </a:rPr>
              <a:t>Advantech</a:t>
            </a:r>
          </a:p>
          <a:p>
            <a:pPr>
              <a:buClr>
                <a:srgbClr val="154F8F"/>
              </a:buClr>
              <a:buSzPct val="65000"/>
              <a:buFont typeface="Zapf Dingbats" charset="2"/>
              <a:buChar char="n"/>
            </a:pPr>
            <a:r>
              <a:rPr lang="en-US" sz="2200" dirty="0" smtClean="0">
                <a:latin typeface="Arial" charset="0"/>
                <a:cs typeface="+mn-cs"/>
              </a:rPr>
              <a:t>CONTEC*</a:t>
            </a:r>
          </a:p>
          <a:p>
            <a:pPr>
              <a:buClr>
                <a:srgbClr val="154F8F"/>
              </a:buClr>
              <a:buSzPct val="65000"/>
              <a:buFont typeface="Zapf Dingbats" charset="2"/>
              <a:buChar char="n"/>
            </a:pPr>
            <a:r>
              <a:rPr lang="en-US" sz="2200" dirty="0" smtClean="0">
                <a:latin typeface="Arial" charset="0"/>
                <a:cs typeface="+mn-cs"/>
              </a:rPr>
              <a:t>Data Translation*</a:t>
            </a:r>
          </a:p>
          <a:p>
            <a:pPr>
              <a:buClr>
                <a:srgbClr val="154F8F"/>
              </a:buClr>
              <a:buSzPct val="65000"/>
              <a:buFont typeface="Zapf Dingbats" charset="2"/>
              <a:buChar char="n"/>
            </a:pPr>
            <a:r>
              <a:rPr lang="en-US" sz="2200" dirty="0" smtClean="0">
                <a:latin typeface="Arial" charset="0"/>
                <a:cs typeface="+mn-cs"/>
              </a:rPr>
              <a:t>g.tec* </a:t>
            </a:r>
          </a:p>
        </p:txBody>
      </p:sp>
      <p:sp>
        <p:nvSpPr>
          <p:cNvPr id="75781" name="Rectangle 4"/>
          <p:cNvSpPr>
            <a:spLocks noChangeArrowheads="1"/>
          </p:cNvSpPr>
          <p:nvPr/>
        </p:nvSpPr>
        <p:spPr bwMode="auto">
          <a:xfrm>
            <a:off x="336550" y="5867400"/>
            <a:ext cx="8807450" cy="727075"/>
          </a:xfrm>
          <a:prstGeom prst="rect">
            <a:avLst/>
          </a:prstGeom>
          <a:noFill/>
          <a:ln w="12700">
            <a:noFill/>
            <a:miter lim="800000"/>
            <a:headEnd/>
            <a:tailEnd/>
          </a:ln>
        </p:spPr>
        <p:txBody>
          <a:bodyPr lIns="90487" tIns="44450" rIns="90487" bIns="44450">
            <a:spAutoFit/>
          </a:bodyPr>
          <a:lstStyle/>
          <a:p>
            <a:pPr>
              <a:lnSpc>
                <a:spcPct val="87000"/>
              </a:lnSpc>
            </a:pPr>
            <a:r>
              <a:rPr lang="en-US" sz="1600" dirty="0">
                <a:solidFill>
                  <a:srgbClr val="215083"/>
                </a:solidFill>
                <a:latin typeface="Arial" charset="0"/>
              </a:rPr>
              <a:t>* Denotes that the hardware manufacturer made the investment to provide this support</a:t>
            </a:r>
          </a:p>
          <a:p>
            <a:pPr>
              <a:lnSpc>
                <a:spcPct val="87000"/>
              </a:lnSpc>
            </a:pPr>
            <a:endParaRPr lang="en-US" sz="1600" dirty="0">
              <a:solidFill>
                <a:srgbClr val="215083"/>
              </a:solidFill>
              <a:latin typeface="Arial" charset="0"/>
            </a:endParaRPr>
          </a:p>
          <a:p>
            <a:pPr>
              <a:lnSpc>
                <a:spcPct val="87000"/>
              </a:lnSpc>
            </a:pPr>
            <a:r>
              <a:rPr lang="en-US" sz="1600" dirty="0">
                <a:solidFill>
                  <a:srgbClr val="215083"/>
                </a:solidFill>
                <a:latin typeface="Arial" charset="0"/>
              </a:rPr>
              <a:t>  For a full support listing, visit:  www.mathworks.com/products/daq</a:t>
            </a:r>
          </a:p>
        </p:txBody>
      </p:sp>
      <p:sp>
        <p:nvSpPr>
          <p:cNvPr id="75782" name="Line 5"/>
          <p:cNvSpPr>
            <a:spLocks noChangeShapeType="1"/>
          </p:cNvSpPr>
          <p:nvPr/>
        </p:nvSpPr>
        <p:spPr bwMode="auto">
          <a:xfrm>
            <a:off x="457200" y="1295400"/>
            <a:ext cx="8153400" cy="0"/>
          </a:xfrm>
          <a:prstGeom prst="line">
            <a:avLst/>
          </a:prstGeom>
          <a:noFill/>
          <a:ln w="19050">
            <a:solidFill>
              <a:srgbClr val="3D83C9"/>
            </a:solidFill>
            <a:round/>
            <a:headEnd/>
            <a:tailEnd/>
          </a:ln>
        </p:spPr>
        <p:txBody>
          <a:bodyPr/>
          <a:lstStyle/>
          <a:p>
            <a:endParaRPr lang="en-US"/>
          </a:p>
        </p:txBody>
      </p:sp>
      <p:sp>
        <p:nvSpPr>
          <p:cNvPr id="75783" name="Line 6"/>
          <p:cNvSpPr>
            <a:spLocks noChangeShapeType="1"/>
          </p:cNvSpPr>
          <p:nvPr/>
        </p:nvSpPr>
        <p:spPr bwMode="auto">
          <a:xfrm>
            <a:off x="457200" y="4648200"/>
            <a:ext cx="8153400" cy="0"/>
          </a:xfrm>
          <a:prstGeom prst="line">
            <a:avLst/>
          </a:prstGeom>
          <a:noFill/>
          <a:ln w="19050">
            <a:solidFill>
              <a:srgbClr val="3D83C9"/>
            </a:solidFill>
            <a:round/>
            <a:headEnd/>
            <a:tailEnd/>
          </a:ln>
        </p:spPr>
        <p:txBody>
          <a:bodyPr/>
          <a:lstStyle/>
          <a:p>
            <a:endParaRPr lang="en-US"/>
          </a:p>
        </p:txBody>
      </p:sp>
      <p:sp>
        <p:nvSpPr>
          <p:cNvPr id="75784" name="Line 7"/>
          <p:cNvSpPr>
            <a:spLocks noChangeShapeType="1"/>
          </p:cNvSpPr>
          <p:nvPr/>
        </p:nvSpPr>
        <p:spPr bwMode="auto">
          <a:xfrm>
            <a:off x="609600" y="5638800"/>
            <a:ext cx="8153400" cy="0"/>
          </a:xfrm>
          <a:prstGeom prst="line">
            <a:avLst/>
          </a:prstGeom>
          <a:noFill/>
          <a:ln w="19050">
            <a:solidFill>
              <a:srgbClr val="3D83C9"/>
            </a:solidFill>
            <a:round/>
            <a:headEnd/>
            <a:tailEnd/>
          </a:ln>
        </p:spPr>
        <p:txBody>
          <a:bodyPr/>
          <a:lstStyle/>
          <a:p>
            <a:endParaRPr lang="en-US"/>
          </a:p>
        </p:txBody>
      </p:sp>
      <p:sp>
        <p:nvSpPr>
          <p:cNvPr id="75785" name="Rectangle 8"/>
          <p:cNvSpPr>
            <a:spLocks noChangeArrowheads="1"/>
          </p:cNvSpPr>
          <p:nvPr/>
        </p:nvSpPr>
        <p:spPr bwMode="auto">
          <a:xfrm>
            <a:off x="838200" y="4724400"/>
            <a:ext cx="7073900" cy="744537"/>
          </a:xfrm>
          <a:prstGeom prst="rect">
            <a:avLst/>
          </a:prstGeom>
          <a:noFill/>
          <a:ln w="9525">
            <a:noFill/>
            <a:miter lim="800000"/>
            <a:headEnd/>
            <a:tailEnd/>
          </a:ln>
        </p:spPr>
        <p:txBody>
          <a:bodyPr/>
          <a:lstStyle/>
          <a:p>
            <a:pPr marL="342900" indent="-342900" eaLnBrk="1" hangingPunct="1">
              <a:spcBef>
                <a:spcPct val="20000"/>
              </a:spcBef>
              <a:buClr>
                <a:srgbClr val="154F8F"/>
              </a:buClr>
              <a:buSzPct val="65000"/>
              <a:buFont typeface="Zapf Dingbats" charset="2"/>
              <a:buChar char="n"/>
            </a:pPr>
            <a:r>
              <a:rPr lang="en-US" sz="2200" b="0" dirty="0">
                <a:latin typeface="Arial" charset="0"/>
              </a:rPr>
              <a:t>Any PC compatible sound card </a:t>
            </a:r>
            <a:r>
              <a:rPr lang="en-US" sz="2200" b="0" dirty="0">
                <a:solidFill>
                  <a:srgbClr val="3D83C9"/>
                </a:solidFill>
                <a:latin typeface="Arial" charset="0"/>
              </a:rPr>
              <a:t>(AI, AO)</a:t>
            </a:r>
          </a:p>
          <a:p>
            <a:pPr marL="342900" indent="-342900" eaLnBrk="1" hangingPunct="1">
              <a:spcBef>
                <a:spcPct val="20000"/>
              </a:spcBef>
              <a:buClr>
                <a:srgbClr val="154F8F"/>
              </a:buClr>
              <a:buSzPct val="65000"/>
              <a:buFont typeface="Zapf Dingbats" charset="2"/>
              <a:buChar char="n"/>
            </a:pPr>
            <a:r>
              <a:rPr lang="en-US" sz="2200" b="0" dirty="0">
                <a:latin typeface="Arial" charset="0"/>
              </a:rPr>
              <a:t>Parallel Port</a:t>
            </a:r>
            <a:r>
              <a:rPr lang="en-US" sz="2200" b="0" dirty="0">
                <a:solidFill>
                  <a:srgbClr val="3D83C9"/>
                </a:solidFill>
                <a:latin typeface="Arial" charset="0"/>
              </a:rPr>
              <a:t> (DIO)</a:t>
            </a:r>
          </a:p>
          <a:p>
            <a:pPr marL="342900" indent="-342900" eaLnBrk="1" hangingPunct="1">
              <a:spcBef>
                <a:spcPct val="20000"/>
              </a:spcBef>
              <a:buClr>
                <a:srgbClr val="154F8F"/>
              </a:buClr>
              <a:buSzPct val="65000"/>
              <a:buFont typeface="Zapf Dingbats" charset="2"/>
              <a:buChar char="n"/>
            </a:pPr>
            <a:endParaRPr lang="en-US" sz="2200" b="0" dirty="0">
              <a:solidFill>
                <a:srgbClr val="3D83C9"/>
              </a:solidFill>
              <a:latin typeface="Arial" charset="0"/>
            </a:endParaRPr>
          </a:p>
        </p:txBody>
      </p:sp>
      <p:sp>
        <p:nvSpPr>
          <p:cNvPr id="75786" name="Rectangle 9"/>
          <p:cNvSpPr>
            <a:spLocks noChangeArrowheads="1"/>
          </p:cNvSpPr>
          <p:nvPr/>
        </p:nvSpPr>
        <p:spPr bwMode="auto">
          <a:xfrm>
            <a:off x="4038600" y="1447800"/>
            <a:ext cx="4940300" cy="2979738"/>
          </a:xfrm>
          <a:prstGeom prst="rect">
            <a:avLst/>
          </a:prstGeom>
          <a:noFill/>
          <a:ln w="9525">
            <a:noFill/>
            <a:miter lim="800000"/>
            <a:headEnd/>
            <a:tailEnd/>
          </a:ln>
        </p:spPr>
        <p:txBody>
          <a:bodyPr/>
          <a:lstStyle/>
          <a:p>
            <a:pPr marL="342900" indent="-342900" eaLnBrk="1" hangingPunct="1">
              <a:spcBef>
                <a:spcPct val="20000"/>
              </a:spcBef>
              <a:buClr>
                <a:srgbClr val="154F8F"/>
              </a:buClr>
              <a:buSzPct val="65000"/>
              <a:buFont typeface="Zapf Dingbats" charset="2"/>
              <a:buChar char="n"/>
            </a:pPr>
            <a:r>
              <a:rPr lang="en-US" sz="2200" b="0" dirty="0" err="1">
                <a:latin typeface="Arial" charset="0"/>
              </a:rPr>
              <a:t>IOTech</a:t>
            </a:r>
            <a:r>
              <a:rPr lang="en-US" sz="2200" b="0" dirty="0">
                <a:latin typeface="Arial" charset="0"/>
              </a:rPr>
              <a:t>*</a:t>
            </a:r>
          </a:p>
          <a:p>
            <a:pPr marL="342900" indent="-342900" eaLnBrk="1" hangingPunct="1">
              <a:spcBef>
                <a:spcPct val="20000"/>
              </a:spcBef>
              <a:buClr>
                <a:srgbClr val="154F8F"/>
              </a:buClr>
              <a:buSzPct val="65000"/>
              <a:buFont typeface="Zapf Dingbats" charset="2"/>
              <a:buChar char="n"/>
            </a:pPr>
            <a:r>
              <a:rPr lang="en-US" sz="2200" b="0" dirty="0">
                <a:latin typeface="Arial" charset="0"/>
              </a:rPr>
              <a:t>Keithley</a:t>
            </a:r>
          </a:p>
          <a:p>
            <a:pPr marL="342900" indent="-342900" eaLnBrk="1" hangingPunct="1">
              <a:spcBef>
                <a:spcPct val="20000"/>
              </a:spcBef>
              <a:buClr>
                <a:srgbClr val="154F8F"/>
              </a:buClr>
              <a:buSzPct val="65000"/>
              <a:buFont typeface="Zapf Dingbats" charset="2"/>
              <a:buChar char="n"/>
            </a:pPr>
            <a:r>
              <a:rPr lang="en-US" sz="2200" b="0" dirty="0">
                <a:latin typeface="Arial" charset="0"/>
              </a:rPr>
              <a:t>Measurement Computing (MCC) </a:t>
            </a:r>
            <a:endParaRPr lang="en-US" sz="2200" b="0" dirty="0">
              <a:solidFill>
                <a:srgbClr val="3D83C9"/>
              </a:solidFill>
              <a:latin typeface="Arial" charset="0"/>
            </a:endParaRPr>
          </a:p>
          <a:p>
            <a:pPr marL="342900" indent="-342900" eaLnBrk="1" hangingPunct="1">
              <a:spcBef>
                <a:spcPct val="20000"/>
              </a:spcBef>
              <a:buClr>
                <a:srgbClr val="154F8F"/>
              </a:buClr>
              <a:buSzPct val="65000"/>
              <a:buFont typeface="Zapf Dingbats" charset="2"/>
              <a:buChar char="n"/>
            </a:pPr>
            <a:r>
              <a:rPr lang="en-US" sz="2200" b="0" dirty="0">
                <a:latin typeface="Arial" charset="0"/>
              </a:rPr>
              <a:t>National Instruments</a:t>
            </a:r>
            <a:endParaRPr lang="en-US" sz="2200" b="0" dirty="0">
              <a:solidFill>
                <a:srgbClr val="3D83C9"/>
              </a:solidFill>
              <a:latin typeface="Arial" charset="0"/>
            </a:endParaRPr>
          </a:p>
          <a:p>
            <a:pPr marL="342900" indent="-342900" eaLnBrk="1" hangingPunct="1">
              <a:spcBef>
                <a:spcPct val="20000"/>
              </a:spcBef>
              <a:buClr>
                <a:srgbClr val="154F8F"/>
              </a:buClr>
              <a:buSzPct val="65000"/>
              <a:buFont typeface="Zapf Dingbats" charset="2"/>
              <a:buChar char="n"/>
            </a:pPr>
            <a:r>
              <a:rPr lang="en-US" sz="2200" b="0" dirty="0">
                <a:latin typeface="Arial" charset="0"/>
              </a:rPr>
              <a:t>Ono Sokki*</a:t>
            </a:r>
            <a:endParaRPr lang="en-US" sz="2200" b="0" dirty="0">
              <a:solidFill>
                <a:srgbClr val="3D83C9"/>
              </a:solidFill>
              <a:latin typeface="Arial" charset="0"/>
            </a:endParaRPr>
          </a:p>
          <a:p>
            <a:pPr marL="342900" indent="-342900" eaLnBrk="1" hangingPunct="1">
              <a:spcBef>
                <a:spcPct val="20000"/>
              </a:spcBef>
              <a:buClr>
                <a:srgbClr val="154F8F"/>
              </a:buClr>
              <a:buSzPct val="65000"/>
              <a:buFont typeface="Zapf Dingbats" charset="2"/>
              <a:buChar char="n"/>
            </a:pPr>
            <a:r>
              <a:rPr lang="en-US" sz="2200" b="0" dirty="0">
                <a:latin typeface="Arial" charset="0"/>
              </a:rPr>
              <a:t>United Electronic Industries*</a:t>
            </a:r>
          </a:p>
          <a:p>
            <a:pPr marL="342900" indent="-342900" eaLnBrk="1" hangingPunct="1">
              <a:spcBef>
                <a:spcPct val="20000"/>
              </a:spcBef>
              <a:buClr>
                <a:srgbClr val="154F8F"/>
              </a:buClr>
              <a:buSzPct val="65000"/>
              <a:buFont typeface="Zapf Dingbats" charset="2"/>
              <a:buChar char="n"/>
            </a:pPr>
            <a:r>
              <a:rPr lang="en-US" sz="2200" b="0" dirty="0">
                <a:latin typeface="Arial" charset="0"/>
              </a:rPr>
              <a:t>VXI Technology</a:t>
            </a:r>
          </a:p>
        </p:txBody>
      </p:sp>
    </p:spTree>
    <p:extLst>
      <p:ext uri="{BB962C8B-B14F-4D97-AF65-F5344CB8AC3E}">
        <p14:creationId xmlns:p14="http://schemas.microsoft.com/office/powerpoint/2010/main" val="412511049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5719" y="3781247"/>
            <a:ext cx="3658281"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4" y="3729294"/>
            <a:ext cx="3658281"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719" y="606993"/>
            <a:ext cx="3658281"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24" y="606993"/>
            <a:ext cx="3658281"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25904" y="1230886"/>
            <a:ext cx="2361874" cy="369332"/>
          </a:xfrm>
          <a:prstGeom prst="rect">
            <a:avLst/>
          </a:prstGeom>
          <a:solidFill>
            <a:schemeClr val="bg1"/>
          </a:solidFill>
        </p:spPr>
        <p:txBody>
          <a:bodyPr wrap="square" rtlCol="0">
            <a:spAutoFit/>
          </a:bodyPr>
          <a:lstStyle/>
          <a:p>
            <a:r>
              <a:rPr lang="en-US" dirty="0" smtClean="0">
                <a:latin typeface="Arial" pitchFamily="34" charset="0"/>
                <a:cs typeface="Arial" pitchFamily="34" charset="0"/>
              </a:rPr>
              <a:t>Discharge current (A)</a:t>
            </a:r>
          </a:p>
        </p:txBody>
      </p:sp>
      <p:sp>
        <p:nvSpPr>
          <p:cNvPr id="5" name="TextBox 4"/>
          <p:cNvSpPr txBox="1"/>
          <p:nvPr/>
        </p:nvSpPr>
        <p:spPr>
          <a:xfrm>
            <a:off x="7124762" y="5388511"/>
            <a:ext cx="1368323" cy="369332"/>
          </a:xfrm>
          <a:prstGeom prst="rect">
            <a:avLst/>
          </a:prstGeom>
          <a:noFill/>
        </p:spPr>
        <p:txBody>
          <a:bodyPr wrap="none" rtlCol="0">
            <a:spAutoFit/>
          </a:bodyPr>
          <a:lstStyle/>
          <a:p>
            <a:r>
              <a:rPr lang="en-US" dirty="0" smtClean="0">
                <a:latin typeface="Symbol" pitchFamily="18" charset="2"/>
                <a:cs typeface="Arial" pitchFamily="34" charset="0"/>
              </a:rPr>
              <a:t>D</a:t>
            </a:r>
            <a:r>
              <a:rPr lang="en-US" dirty="0" smtClean="0">
                <a:latin typeface="Arial" pitchFamily="34" charset="0"/>
                <a:cs typeface="Arial" pitchFamily="34" charset="0"/>
              </a:rPr>
              <a:t>T = +16ºC</a:t>
            </a:r>
            <a:endParaRPr lang="en-US" dirty="0">
              <a:latin typeface="Arial" pitchFamily="34" charset="0"/>
              <a:cs typeface="Arial" pitchFamily="34" charset="0"/>
            </a:endParaRPr>
          </a:p>
        </p:txBody>
      </p:sp>
      <p:sp>
        <p:nvSpPr>
          <p:cNvPr id="6" name="TextBox 5"/>
          <p:cNvSpPr txBox="1"/>
          <p:nvPr/>
        </p:nvSpPr>
        <p:spPr>
          <a:xfrm>
            <a:off x="6767581" y="858704"/>
            <a:ext cx="2082686" cy="369332"/>
          </a:xfrm>
          <a:prstGeom prst="rect">
            <a:avLst/>
          </a:prstGeom>
          <a:solidFill>
            <a:schemeClr val="bg1"/>
          </a:solidFill>
        </p:spPr>
        <p:txBody>
          <a:bodyPr wrap="none" rtlCol="0">
            <a:spAutoFit/>
          </a:bodyPr>
          <a:lstStyle/>
          <a:p>
            <a:r>
              <a:rPr lang="en-US" dirty="0" smtClean="0">
                <a:latin typeface="Arial" pitchFamily="34" charset="0"/>
                <a:cs typeface="Arial" pitchFamily="34" charset="0"/>
              </a:rPr>
              <a:t>Output Voltage (V)</a:t>
            </a:r>
          </a:p>
        </p:txBody>
      </p:sp>
      <p:sp>
        <p:nvSpPr>
          <p:cNvPr id="7" name="TextBox 6"/>
          <p:cNvSpPr txBox="1"/>
          <p:nvPr/>
        </p:nvSpPr>
        <p:spPr>
          <a:xfrm>
            <a:off x="6138738" y="3843752"/>
            <a:ext cx="2740558" cy="369332"/>
          </a:xfrm>
          <a:prstGeom prst="rect">
            <a:avLst/>
          </a:prstGeom>
          <a:solidFill>
            <a:schemeClr val="bg1"/>
          </a:solidFill>
        </p:spPr>
        <p:txBody>
          <a:bodyPr wrap="none" rtlCol="0">
            <a:spAutoFit/>
          </a:bodyPr>
          <a:lstStyle/>
          <a:p>
            <a:r>
              <a:rPr lang="en-US" dirty="0" smtClean="0">
                <a:latin typeface="Arial" pitchFamily="34" charset="0"/>
                <a:cs typeface="Arial" pitchFamily="34" charset="0"/>
              </a:rPr>
              <a:t>Battery Temperature (ºC)</a:t>
            </a:r>
          </a:p>
        </p:txBody>
      </p:sp>
      <p:sp>
        <p:nvSpPr>
          <p:cNvPr id="9" name="TextBox 8"/>
          <p:cNvSpPr txBox="1"/>
          <p:nvPr/>
        </p:nvSpPr>
        <p:spPr>
          <a:xfrm>
            <a:off x="913478" y="5573177"/>
            <a:ext cx="1862926" cy="369332"/>
          </a:xfrm>
          <a:prstGeom prst="rect">
            <a:avLst/>
          </a:prstGeom>
          <a:solidFill>
            <a:schemeClr val="bg1"/>
          </a:solidFill>
        </p:spPr>
        <p:txBody>
          <a:bodyPr wrap="square" rtlCol="0">
            <a:spAutoFit/>
          </a:bodyPr>
          <a:lstStyle/>
          <a:p>
            <a:r>
              <a:rPr lang="en-US" dirty="0" smtClean="0">
                <a:latin typeface="Arial" pitchFamily="34" charset="0"/>
                <a:cs typeface="Arial" pitchFamily="34" charset="0"/>
              </a:rPr>
              <a:t>State of Charge</a:t>
            </a:r>
          </a:p>
        </p:txBody>
      </p:sp>
      <p:sp>
        <p:nvSpPr>
          <p:cNvPr id="8" name="Right Arrow 7"/>
          <p:cNvSpPr/>
          <p:nvPr/>
        </p:nvSpPr>
        <p:spPr>
          <a:xfrm>
            <a:off x="4163808" y="1600218"/>
            <a:ext cx="996846" cy="52465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8" name="Right Arrow 17"/>
          <p:cNvSpPr/>
          <p:nvPr/>
        </p:nvSpPr>
        <p:spPr>
          <a:xfrm rot="5400000">
            <a:off x="1483568" y="3766090"/>
            <a:ext cx="996846" cy="52465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sp>
        <p:nvSpPr>
          <p:cNvPr id="19" name="Right Arrow 18"/>
          <p:cNvSpPr/>
          <p:nvPr/>
        </p:nvSpPr>
        <p:spPr>
          <a:xfrm rot="1955743">
            <a:off x="3461326" y="3686561"/>
            <a:ext cx="2268356" cy="52465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pic>
        <p:nvPicPr>
          <p:cNvPr id="15" name="Picture 4" descr="car batte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3808" y="2809049"/>
            <a:ext cx="1206731" cy="108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jgazzarr\AppData\Local\Microsoft\Windows\Temporary Internet Files\Content.IE5\7LY523XA\MC900196344[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1149" y="3350193"/>
            <a:ext cx="1232263" cy="1282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45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4102"/>
                                        </p:tgtEl>
                                        <p:attrNameLst>
                                          <p:attrName>style.visibility</p:attrName>
                                        </p:attrNameLst>
                                      </p:cBhvr>
                                      <p:to>
                                        <p:strVal val="visible"/>
                                      </p:to>
                                    </p:set>
                                    <p:animEffect transition="in" filter="fade">
                                      <p:cBhvr>
                                        <p:cTn id="20" dur="500"/>
                                        <p:tgtEl>
                                          <p:spTgt spid="410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4101"/>
                                        </p:tgtEl>
                                        <p:attrNameLst>
                                          <p:attrName>style.visibility</p:attrName>
                                        </p:attrNameLst>
                                      </p:cBhvr>
                                      <p:to>
                                        <p:strVal val="visible"/>
                                      </p:to>
                                    </p:set>
                                    <p:animEffect transition="in" filter="fade">
                                      <p:cBhvr>
                                        <p:cTn id="28" dur="500"/>
                                        <p:tgtEl>
                                          <p:spTgt spid="4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4100"/>
                                        </p:tgtEl>
                                        <p:attrNameLst>
                                          <p:attrName>style.visibility</p:attrName>
                                        </p:attrNameLst>
                                      </p:cBhvr>
                                      <p:to>
                                        <p:strVal val="visible"/>
                                      </p:to>
                                    </p:set>
                                    <p:animEffect transition="in" filter="fade">
                                      <p:cBhvr>
                                        <p:cTn id="39" dur="500"/>
                                        <p:tgtEl>
                                          <p:spTgt spid="410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10" presetClass="entr" presetSubtype="0" fill="hold" nodeType="withEffect">
                                  <p:stCondLst>
                                    <p:cond delay="0"/>
                                  </p:stCondLst>
                                  <p:childTnLst>
                                    <p:set>
                                      <p:cBhvr>
                                        <p:cTn id="52" dur="1" fill="hold">
                                          <p:stCondLst>
                                            <p:cond delay="0"/>
                                          </p:stCondLst>
                                        </p:cTn>
                                        <p:tgtEl>
                                          <p:spTgt spid="4099"/>
                                        </p:tgtEl>
                                        <p:attrNameLst>
                                          <p:attrName>style.visibility</p:attrName>
                                        </p:attrNameLst>
                                      </p:cBhvr>
                                      <p:to>
                                        <p:strVal val="visible"/>
                                      </p:to>
                                    </p:set>
                                    <p:animEffect transition="in" filter="fade">
                                      <p:cBhvr>
                                        <p:cTn id="53" dur="500"/>
                                        <p:tgtEl>
                                          <p:spTgt spid="409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9" grpId="0" animBg="1"/>
      <p:bldP spid="8" grpId="0" animBg="1"/>
      <p:bldP spid="18"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Slide Number Placeholder 4"/>
          <p:cNvSpPr>
            <a:spLocks noGrp="1"/>
          </p:cNvSpPr>
          <p:nvPr>
            <p:ph type="sldNum" sz="quarter" idx="4294967295"/>
          </p:nvPr>
        </p:nvSpPr>
        <p:spPr>
          <a:xfrm>
            <a:off x="8115300" y="6513513"/>
            <a:ext cx="990600" cy="457200"/>
          </a:xfrm>
          <a:prstGeom prst="rect">
            <a:avLst/>
          </a:prstGeom>
          <a:noFill/>
        </p:spPr>
        <p:txBody>
          <a:bodyPr/>
          <a:lstStyle/>
          <a:p>
            <a:fld id="{A2F27228-4699-4E41-8D7C-997BF660EB72}" type="slidenum">
              <a:rPr lang="en-US" altLang="en-US" smtClean="0"/>
              <a:pPr/>
              <a:t>30</a:t>
            </a:fld>
            <a:endParaRPr lang="en-US" altLang="en-US" smtClean="0"/>
          </a:p>
        </p:txBody>
      </p:sp>
      <p:sp>
        <p:nvSpPr>
          <p:cNvPr id="80899" name="Rectangle 2"/>
          <p:cNvSpPr>
            <a:spLocks noGrp="1" noChangeArrowheads="1"/>
          </p:cNvSpPr>
          <p:nvPr>
            <p:ph type="title"/>
          </p:nvPr>
        </p:nvSpPr>
        <p:spPr>
          <a:xfrm>
            <a:off x="234950" y="381000"/>
            <a:ext cx="7772400" cy="1066800"/>
          </a:xfrm>
        </p:spPr>
        <p:txBody>
          <a:bodyPr/>
          <a:lstStyle/>
          <a:p>
            <a:pPr eaLnBrk="1" hangingPunct="1"/>
            <a:r>
              <a:rPr lang="en-US" dirty="0" smtClean="0"/>
              <a:t>Vehicle Network Toolbox</a:t>
            </a:r>
            <a:br>
              <a:rPr lang="en-US" dirty="0" smtClean="0"/>
            </a:br>
            <a:r>
              <a:rPr lang="en-US" sz="2000" b="0" i="1" dirty="0" smtClean="0"/>
              <a:t>Communicate with in-vehicle networks using CAN protocol</a:t>
            </a:r>
            <a:br>
              <a:rPr lang="en-US" sz="2000" b="0" i="1" dirty="0" smtClean="0"/>
            </a:br>
            <a:endParaRPr lang="en-US" sz="2000" b="0" i="1" dirty="0" smtClean="0"/>
          </a:p>
        </p:txBody>
      </p:sp>
      <p:sp>
        <p:nvSpPr>
          <p:cNvPr id="80900" name="Rectangle 3"/>
          <p:cNvSpPr>
            <a:spLocks noGrp="1" noChangeArrowheads="1"/>
          </p:cNvSpPr>
          <p:nvPr>
            <p:ph type="body" sz="half" idx="1"/>
          </p:nvPr>
        </p:nvSpPr>
        <p:spPr>
          <a:xfrm>
            <a:off x="457200" y="1846263"/>
            <a:ext cx="5857875" cy="4619625"/>
          </a:xfrm>
        </p:spPr>
        <p:txBody>
          <a:bodyPr/>
          <a:lstStyle/>
          <a:p>
            <a:r>
              <a:rPr lang="en-US" sz="2200" b="0" dirty="0" smtClean="0"/>
              <a:t>MATLAB functions for transmitting and receiving CAN packets</a:t>
            </a:r>
          </a:p>
          <a:p>
            <a:r>
              <a:rPr lang="en-US" sz="2200" b="0" dirty="0" smtClean="0"/>
              <a:t>CAN communication blocks for connecting a CAN bus to a Simulink model</a:t>
            </a:r>
          </a:p>
          <a:p>
            <a:r>
              <a:rPr lang="en-US" sz="2200" b="0" dirty="0" smtClean="0"/>
              <a:t>Bit packing and unpacking functions and blocks for simplified encoding and decoding of CAN messages.</a:t>
            </a:r>
          </a:p>
          <a:p>
            <a:r>
              <a:rPr lang="en-US" sz="2200" b="0" dirty="0" smtClean="0"/>
              <a:t>Message traffic GUI for visualizing live CAN network traffic</a:t>
            </a:r>
          </a:p>
          <a:p>
            <a:r>
              <a:rPr lang="en-US" sz="2200" b="0" dirty="0" smtClean="0"/>
              <a:t>Ability to filter and log CAN messages</a:t>
            </a:r>
          </a:p>
          <a:p>
            <a:r>
              <a:rPr lang="en-US" sz="2200" b="0" dirty="0" smtClean="0"/>
              <a:t>Support for Vector and Kvaser interface hardware and Vector CAN database (.</a:t>
            </a:r>
            <a:r>
              <a:rPr lang="en-US" sz="2200" b="0" dirty="0" err="1" smtClean="0"/>
              <a:t>dbc</a:t>
            </a:r>
            <a:r>
              <a:rPr lang="en-US" sz="2200" b="0" dirty="0" smtClean="0"/>
              <a:t>) files</a:t>
            </a:r>
          </a:p>
        </p:txBody>
      </p:sp>
      <p:pic>
        <p:nvPicPr>
          <p:cNvPr id="80901" name="Picture 35"/>
          <p:cNvPicPr>
            <a:picLocks noChangeAspect="1" noChangeArrowheads="1"/>
          </p:cNvPicPr>
          <p:nvPr/>
        </p:nvPicPr>
        <p:blipFill>
          <a:blip r:embed="rId3" cstate="print"/>
          <a:srcRect/>
          <a:stretch>
            <a:fillRect/>
          </a:stretch>
        </p:blipFill>
        <p:spPr bwMode="auto">
          <a:xfrm>
            <a:off x="7162800" y="5486400"/>
            <a:ext cx="1287463" cy="1127125"/>
          </a:xfrm>
          <a:prstGeom prst="rect">
            <a:avLst/>
          </a:prstGeom>
          <a:noFill/>
          <a:ln w="9525" algn="ctr">
            <a:noFill/>
            <a:miter lim="800000"/>
            <a:headEnd/>
            <a:tailEnd/>
          </a:ln>
        </p:spPr>
      </p:pic>
      <p:pic>
        <p:nvPicPr>
          <p:cNvPr id="80902" name="Picture 8" descr="vntpic1.bmp"/>
          <p:cNvPicPr>
            <a:picLocks noChangeAspect="1"/>
          </p:cNvPicPr>
          <p:nvPr/>
        </p:nvPicPr>
        <p:blipFill>
          <a:blip r:embed="rId4" cstate="print"/>
          <a:srcRect/>
          <a:stretch>
            <a:fillRect/>
          </a:stretch>
        </p:blipFill>
        <p:spPr bwMode="auto">
          <a:xfrm>
            <a:off x="7099300" y="1066800"/>
            <a:ext cx="1816100" cy="2071688"/>
          </a:xfrm>
          <a:prstGeom prst="rect">
            <a:avLst/>
          </a:prstGeom>
          <a:noFill/>
          <a:ln w="9525">
            <a:noFill/>
            <a:miter lim="800000"/>
            <a:headEnd/>
            <a:tailEnd/>
          </a:ln>
        </p:spPr>
      </p:pic>
      <p:pic>
        <p:nvPicPr>
          <p:cNvPr id="80903" name="Picture 2"/>
          <p:cNvPicPr>
            <a:picLocks noChangeAspect="1" noChangeArrowheads="1"/>
          </p:cNvPicPr>
          <p:nvPr/>
        </p:nvPicPr>
        <p:blipFill>
          <a:blip r:embed="rId5" cstate="print"/>
          <a:srcRect/>
          <a:stretch>
            <a:fillRect/>
          </a:stretch>
        </p:blipFill>
        <p:spPr bwMode="auto">
          <a:xfrm>
            <a:off x="6629400" y="3200400"/>
            <a:ext cx="2101850" cy="2197100"/>
          </a:xfrm>
          <a:prstGeom prst="rect">
            <a:avLst/>
          </a:prstGeom>
          <a:noFill/>
          <a:ln w="12700">
            <a:noFill/>
            <a:miter lim="800000"/>
            <a:headEnd/>
            <a:tailEnd/>
          </a:ln>
        </p:spPr>
      </p:pic>
    </p:spTree>
    <p:extLst>
      <p:ext uri="{BB962C8B-B14F-4D97-AF65-F5344CB8AC3E}">
        <p14:creationId xmlns:p14="http://schemas.microsoft.com/office/powerpoint/2010/main" val="48391578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381000"/>
            <a:ext cx="8382000" cy="1139825"/>
          </a:xfrm>
        </p:spPr>
        <p:txBody>
          <a:bodyPr/>
          <a:lstStyle/>
          <a:p>
            <a:pPr eaLnBrk="1" hangingPunct="1"/>
            <a:r>
              <a:rPr lang="en-US" dirty="0" smtClean="0"/>
              <a:t>CAN Message Traffic GUI</a:t>
            </a:r>
          </a:p>
        </p:txBody>
      </p:sp>
      <p:sp>
        <p:nvSpPr>
          <p:cNvPr id="12291" name="Rectangle 3"/>
          <p:cNvSpPr>
            <a:spLocks noGrp="1" noChangeArrowheads="1"/>
          </p:cNvSpPr>
          <p:nvPr>
            <p:ph type="body" sz="half" idx="1"/>
          </p:nvPr>
        </p:nvSpPr>
        <p:spPr>
          <a:xfrm>
            <a:off x="481013" y="1679575"/>
            <a:ext cx="4105275" cy="4419600"/>
          </a:xfrm>
        </p:spPr>
        <p:txBody>
          <a:bodyPr/>
          <a:lstStyle/>
          <a:p>
            <a:pPr eaLnBrk="1" hangingPunct="1">
              <a:buFont typeface="Wingdings" charset="2"/>
              <a:buNone/>
            </a:pPr>
            <a:r>
              <a:rPr lang="en-US" sz="1800" b="1" dirty="0" smtClean="0"/>
              <a:t>Typical Workflow</a:t>
            </a:r>
          </a:p>
          <a:p>
            <a:pPr eaLnBrk="1" hangingPunct="1"/>
            <a:r>
              <a:rPr lang="en-US" sz="1600" dirty="0" smtClean="0"/>
              <a:t>Use </a:t>
            </a:r>
            <a:r>
              <a:rPr lang="en-US" sz="1600" dirty="0" err="1" smtClean="0"/>
              <a:t>canTool</a:t>
            </a:r>
            <a:r>
              <a:rPr lang="en-US" sz="1600" dirty="0" smtClean="0"/>
              <a:t> to view data that is currently on the CAN bus</a:t>
            </a:r>
          </a:p>
          <a:p>
            <a:pPr eaLnBrk="1" hangingPunct="1"/>
            <a:r>
              <a:rPr lang="en-US" sz="1600" dirty="0" smtClean="0"/>
              <a:t>View Timestamp, ID, and Data</a:t>
            </a:r>
          </a:p>
          <a:p>
            <a:pPr eaLnBrk="1" hangingPunct="1"/>
            <a:r>
              <a:rPr lang="en-US" sz="1600" dirty="0" smtClean="0"/>
              <a:t>Export messages for offline analysis</a:t>
            </a:r>
          </a:p>
          <a:p>
            <a:pPr eaLnBrk="1" hangingPunct="1"/>
            <a:r>
              <a:rPr lang="en-US" sz="1600" dirty="0" smtClean="0"/>
              <a:t>Shows signal names and physical values for messages associated with .</a:t>
            </a:r>
            <a:r>
              <a:rPr lang="en-US" sz="1600" dirty="0" err="1" smtClean="0"/>
              <a:t>dbc</a:t>
            </a:r>
            <a:r>
              <a:rPr lang="en-US" sz="1600" dirty="0" smtClean="0"/>
              <a:t> files</a:t>
            </a:r>
          </a:p>
          <a:p>
            <a:pPr eaLnBrk="1" hangingPunct="1">
              <a:buFont typeface="Wingdings" charset="2"/>
              <a:buNone/>
            </a:pPr>
            <a:r>
              <a:rPr lang="en-US" sz="1800" b="1" dirty="0" smtClean="0"/>
              <a:t>Benefits</a:t>
            </a:r>
            <a:endParaRPr lang="en-US" sz="1800" dirty="0" smtClean="0"/>
          </a:p>
          <a:p>
            <a:pPr eaLnBrk="1" hangingPunct="1"/>
            <a:r>
              <a:rPr lang="en-US" sz="1600" dirty="0" smtClean="0"/>
              <a:t>This GUI can be run in conjunction with other MATLAB and Simulink toolbox operations, providing a window on the current communication history of the network.</a:t>
            </a:r>
          </a:p>
          <a:p>
            <a:pPr eaLnBrk="1" hangingPunct="1"/>
            <a:endParaRPr lang="en-US" sz="1600" dirty="0" smtClean="0"/>
          </a:p>
        </p:txBody>
      </p:sp>
      <p:sp>
        <p:nvSpPr>
          <p:cNvPr id="12292" name="Rectangle 6"/>
          <p:cNvSpPr>
            <a:spLocks noChangeArrowheads="1"/>
          </p:cNvSpPr>
          <p:nvPr/>
        </p:nvSpPr>
        <p:spPr bwMode="auto">
          <a:xfrm>
            <a:off x="4572000" y="1066800"/>
            <a:ext cx="4267200" cy="5562600"/>
          </a:xfrm>
          <a:prstGeom prst="rect">
            <a:avLst/>
          </a:prstGeom>
          <a:noFill/>
          <a:ln w="25400">
            <a:solidFill>
              <a:schemeClr val="tx2"/>
            </a:solidFill>
            <a:miter lim="800000"/>
            <a:headEnd/>
            <a:tailEnd/>
          </a:ln>
        </p:spPr>
        <p:txBody>
          <a:bodyPr wrap="none" anchor="ctr"/>
          <a:lstStyle/>
          <a:p>
            <a:endParaRPr lang="en-US"/>
          </a:p>
        </p:txBody>
      </p:sp>
      <p:pic>
        <p:nvPicPr>
          <p:cNvPr id="1026" name="Picture 2"/>
          <p:cNvPicPr>
            <a:picLocks noChangeAspect="1" noChangeArrowheads="1"/>
          </p:cNvPicPr>
          <p:nvPr/>
        </p:nvPicPr>
        <p:blipFill>
          <a:blip r:embed="rId3" cstate="print"/>
          <a:srcRect/>
          <a:stretch>
            <a:fillRect/>
          </a:stretch>
        </p:blipFill>
        <p:spPr bwMode="auto">
          <a:xfrm>
            <a:off x="4728682" y="1305674"/>
            <a:ext cx="4003133" cy="5058976"/>
          </a:xfrm>
          <a:prstGeom prst="rect">
            <a:avLst/>
          </a:prstGeom>
          <a:noFill/>
          <a:ln w="9525">
            <a:noFill/>
            <a:miter lim="800000"/>
            <a:headEnd/>
            <a:tailEnd/>
          </a:ln>
        </p:spPr>
      </p:pic>
    </p:spTree>
    <p:extLst>
      <p:ext uri="{BB962C8B-B14F-4D97-AF65-F5344CB8AC3E}">
        <p14:creationId xmlns:p14="http://schemas.microsoft.com/office/powerpoint/2010/main" val="4224217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84188" y="685800"/>
            <a:ext cx="8382000" cy="1139825"/>
          </a:xfrm>
        </p:spPr>
        <p:txBody>
          <a:bodyPr/>
          <a:lstStyle/>
          <a:p>
            <a:pPr eaLnBrk="1" hangingPunct="1"/>
            <a:r>
              <a:rPr lang="en-US" smtClean="0"/>
              <a:t>CAN Message Logging and Replay</a:t>
            </a:r>
          </a:p>
        </p:txBody>
      </p:sp>
      <p:sp>
        <p:nvSpPr>
          <p:cNvPr id="13315" name="Rectangle 3"/>
          <p:cNvSpPr>
            <a:spLocks noGrp="1" noChangeArrowheads="1"/>
          </p:cNvSpPr>
          <p:nvPr>
            <p:ph type="body" sz="half" idx="1"/>
          </p:nvPr>
        </p:nvSpPr>
        <p:spPr>
          <a:xfrm>
            <a:off x="476250" y="1371600"/>
            <a:ext cx="4105275" cy="4419600"/>
          </a:xfrm>
        </p:spPr>
        <p:txBody>
          <a:bodyPr/>
          <a:lstStyle/>
          <a:p>
            <a:pPr eaLnBrk="1" hangingPunct="1">
              <a:buFont typeface="Wingdings" charset="2"/>
              <a:buNone/>
            </a:pPr>
            <a:r>
              <a:rPr lang="en-US" sz="1800" b="1" smtClean="0"/>
              <a:t>Typical Workflow</a:t>
            </a:r>
          </a:p>
          <a:p>
            <a:pPr eaLnBrk="1" hangingPunct="1"/>
            <a:r>
              <a:rPr lang="en-US" sz="1600" smtClean="0"/>
              <a:t>Log a set of CAN messages by using the </a:t>
            </a:r>
            <a:r>
              <a:rPr lang="en-US" sz="1600" smtClean="0">
                <a:latin typeface="Courier New" pitchFamily="49" charset="0"/>
                <a:cs typeface="Courier New" pitchFamily="49" charset="0"/>
              </a:rPr>
              <a:t>receive</a:t>
            </a:r>
            <a:r>
              <a:rPr lang="en-US" sz="1600" smtClean="0"/>
              <a:t> command for a set period of time</a:t>
            </a:r>
          </a:p>
          <a:p>
            <a:pPr eaLnBrk="1" hangingPunct="1"/>
            <a:r>
              <a:rPr lang="en-US" sz="1600" smtClean="0"/>
              <a:t>Save the messages to a MAT-file by using the </a:t>
            </a:r>
            <a:r>
              <a:rPr lang="en-US" sz="1600" smtClean="0">
                <a:latin typeface="Courier New" pitchFamily="49" charset="0"/>
                <a:cs typeface="Courier New" pitchFamily="49" charset="0"/>
              </a:rPr>
              <a:t>save</a:t>
            </a:r>
            <a:r>
              <a:rPr lang="en-US" sz="1600" smtClean="0"/>
              <a:t> command or by exporting from canTool</a:t>
            </a:r>
          </a:p>
          <a:p>
            <a:pPr eaLnBrk="1" hangingPunct="1"/>
            <a:r>
              <a:rPr lang="en-US" sz="1600" smtClean="0"/>
              <a:t>At a later time, reload the MAT-file containing the CAN messages and use the </a:t>
            </a:r>
            <a:r>
              <a:rPr lang="en-US" sz="1600" smtClean="0">
                <a:latin typeface="Courier New" pitchFamily="49" charset="0"/>
                <a:cs typeface="Courier New" pitchFamily="49" charset="0"/>
              </a:rPr>
              <a:t>replay</a:t>
            </a:r>
            <a:r>
              <a:rPr lang="en-US" sz="1600" smtClean="0"/>
              <a:t> command to send out the same messages while preserving the original timestamp differentials</a:t>
            </a:r>
          </a:p>
          <a:p>
            <a:pPr eaLnBrk="1" hangingPunct="1"/>
            <a:endParaRPr lang="en-US" sz="1600" smtClean="0"/>
          </a:p>
          <a:p>
            <a:pPr eaLnBrk="1" hangingPunct="1">
              <a:buFont typeface="Wingdings" charset="2"/>
              <a:buNone/>
            </a:pPr>
            <a:r>
              <a:rPr lang="en-US" sz="1800" b="1" smtClean="0"/>
              <a:t>Benefits</a:t>
            </a:r>
            <a:endParaRPr lang="en-US" sz="1800" smtClean="0"/>
          </a:p>
          <a:p>
            <a:pPr eaLnBrk="1" hangingPunct="1"/>
            <a:r>
              <a:rPr lang="en-US" sz="1600" smtClean="0"/>
              <a:t>Log large message sets in-vehicle, bring the log back to the desk or bench, and replay it in an in-the-loop or simulated test system</a:t>
            </a:r>
          </a:p>
        </p:txBody>
      </p:sp>
      <p:pic>
        <p:nvPicPr>
          <p:cNvPr id="13316" name="Picture 6"/>
          <p:cNvPicPr>
            <a:picLocks noChangeAspect="1" noChangeArrowheads="1"/>
          </p:cNvPicPr>
          <p:nvPr/>
        </p:nvPicPr>
        <p:blipFill>
          <a:blip r:embed="rId3" cstate="print"/>
          <a:srcRect/>
          <a:stretch>
            <a:fillRect/>
          </a:stretch>
        </p:blipFill>
        <p:spPr bwMode="auto">
          <a:xfrm>
            <a:off x="4876800" y="2438400"/>
            <a:ext cx="3730625" cy="2276475"/>
          </a:xfrm>
          <a:prstGeom prst="rect">
            <a:avLst/>
          </a:prstGeom>
          <a:noFill/>
          <a:ln w="9525">
            <a:noFill/>
            <a:miter lim="800000"/>
            <a:headEnd/>
            <a:tailEnd/>
          </a:ln>
        </p:spPr>
      </p:pic>
      <p:sp>
        <p:nvSpPr>
          <p:cNvPr id="13317" name="Rectangle 6"/>
          <p:cNvSpPr>
            <a:spLocks noChangeArrowheads="1"/>
          </p:cNvSpPr>
          <p:nvPr/>
        </p:nvSpPr>
        <p:spPr bwMode="auto">
          <a:xfrm>
            <a:off x="4678363" y="2362200"/>
            <a:ext cx="4160837" cy="2362200"/>
          </a:xfrm>
          <a:prstGeom prst="rect">
            <a:avLst/>
          </a:prstGeom>
          <a:noFill/>
          <a:ln w="25400">
            <a:solidFill>
              <a:schemeClr val="tx2"/>
            </a:solidFill>
            <a:miter lim="800000"/>
            <a:headEnd/>
            <a:tailEnd/>
          </a:ln>
        </p:spPr>
        <p:txBody>
          <a:bodyPr wrap="none" anchor="ctr"/>
          <a:lstStyle/>
          <a:p>
            <a:endParaRPr lang="en-US"/>
          </a:p>
        </p:txBody>
      </p:sp>
    </p:spTree>
    <p:extLst>
      <p:ext uri="{BB962C8B-B14F-4D97-AF65-F5344CB8AC3E}">
        <p14:creationId xmlns:p14="http://schemas.microsoft.com/office/powerpoint/2010/main" val="1323690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84188" y="685800"/>
            <a:ext cx="8382000" cy="1139825"/>
          </a:xfrm>
        </p:spPr>
        <p:txBody>
          <a:bodyPr/>
          <a:lstStyle/>
          <a:p>
            <a:pPr eaLnBrk="1" hangingPunct="1"/>
            <a:r>
              <a:rPr lang="en-US" smtClean="0"/>
              <a:t>CAN Message Filtering</a:t>
            </a:r>
          </a:p>
        </p:txBody>
      </p:sp>
      <p:sp>
        <p:nvSpPr>
          <p:cNvPr id="14339" name="Rectangle 3"/>
          <p:cNvSpPr>
            <a:spLocks noGrp="1" noChangeArrowheads="1"/>
          </p:cNvSpPr>
          <p:nvPr>
            <p:ph type="body" sz="half" idx="1"/>
          </p:nvPr>
        </p:nvSpPr>
        <p:spPr>
          <a:xfrm>
            <a:off x="476250" y="1524000"/>
            <a:ext cx="4105275" cy="4419600"/>
          </a:xfrm>
        </p:spPr>
        <p:txBody>
          <a:bodyPr/>
          <a:lstStyle/>
          <a:p>
            <a:pPr eaLnBrk="1" hangingPunct="1">
              <a:buFont typeface="Wingdings" charset="2"/>
              <a:buNone/>
            </a:pPr>
            <a:r>
              <a:rPr lang="en-US" sz="1800" b="1" smtClean="0"/>
              <a:t>Typical Workflow</a:t>
            </a:r>
          </a:p>
          <a:p>
            <a:pPr eaLnBrk="1" hangingPunct="1"/>
            <a:r>
              <a:rPr lang="en-US" sz="1600" smtClean="0"/>
              <a:t>Filter by message ID to limit data to what you need for a particular application</a:t>
            </a:r>
          </a:p>
          <a:p>
            <a:pPr eaLnBrk="1" hangingPunct="1"/>
            <a:r>
              <a:rPr lang="en-US" sz="1600" smtClean="0"/>
              <a:t>Select a message ID or set of message IDs to accept or block</a:t>
            </a:r>
          </a:p>
          <a:p>
            <a:pPr eaLnBrk="1" hangingPunct="1"/>
            <a:r>
              <a:rPr lang="en-US" sz="1600" smtClean="0"/>
              <a:t>Access from MATLAB command line or CAN Receive block mask settings</a:t>
            </a:r>
          </a:p>
          <a:p>
            <a:pPr eaLnBrk="1" hangingPunct="1">
              <a:buFont typeface="Wingdings" charset="2"/>
              <a:buNone/>
            </a:pPr>
            <a:r>
              <a:rPr lang="en-US" sz="1800" b="1" smtClean="0"/>
              <a:t>Notes</a:t>
            </a:r>
            <a:endParaRPr lang="en-US" sz="1800" smtClean="0"/>
          </a:p>
          <a:p>
            <a:pPr eaLnBrk="1" hangingPunct="1"/>
            <a:r>
              <a:rPr lang="en-US" sz="1600" smtClean="0"/>
              <a:t>Filtering can eliminate the need to perform extra message parsing steps during analysis by capturing only the desired message traffic from the network.  </a:t>
            </a:r>
          </a:p>
          <a:p>
            <a:pPr eaLnBrk="1" hangingPunct="1"/>
            <a:r>
              <a:rPr lang="en-US" sz="1600" smtClean="0"/>
              <a:t>This type of filtering is implemented in the Vector hardware, but programmed from MATLAB.</a:t>
            </a:r>
          </a:p>
          <a:p>
            <a:pPr eaLnBrk="1" hangingPunct="1"/>
            <a:endParaRPr lang="en-US" sz="1600" smtClean="0"/>
          </a:p>
        </p:txBody>
      </p:sp>
      <p:sp>
        <p:nvSpPr>
          <p:cNvPr id="14340" name="Rectangle 6"/>
          <p:cNvSpPr>
            <a:spLocks noChangeArrowheads="1"/>
          </p:cNvSpPr>
          <p:nvPr/>
        </p:nvSpPr>
        <p:spPr bwMode="auto">
          <a:xfrm>
            <a:off x="4678363" y="3048000"/>
            <a:ext cx="4160837" cy="2525713"/>
          </a:xfrm>
          <a:prstGeom prst="rect">
            <a:avLst/>
          </a:prstGeom>
          <a:noFill/>
          <a:ln w="25400">
            <a:solidFill>
              <a:schemeClr val="tx2"/>
            </a:solidFill>
            <a:miter lim="800000"/>
            <a:headEnd/>
            <a:tailEnd/>
          </a:ln>
        </p:spPr>
        <p:txBody>
          <a:bodyPr wrap="none" anchor="ctr"/>
          <a:lstStyle/>
          <a:p>
            <a:endParaRPr lang="en-US"/>
          </a:p>
        </p:txBody>
      </p:sp>
      <p:sp>
        <p:nvSpPr>
          <p:cNvPr id="14342" name="Rectangle 8"/>
          <p:cNvSpPr>
            <a:spLocks noChangeArrowheads="1"/>
          </p:cNvSpPr>
          <p:nvPr/>
        </p:nvSpPr>
        <p:spPr bwMode="auto">
          <a:xfrm>
            <a:off x="3044825" y="1484313"/>
            <a:ext cx="1128713" cy="1216025"/>
          </a:xfrm>
          <a:prstGeom prst="rect">
            <a:avLst/>
          </a:prstGeom>
          <a:noFill/>
          <a:ln w="9525" algn="ctr">
            <a:noFill/>
            <a:round/>
            <a:headEnd/>
            <a:tailEnd/>
          </a:ln>
        </p:spPr>
        <p:txBody>
          <a:bodyPr/>
          <a:lstStyle/>
          <a:p>
            <a:pPr>
              <a:spcBef>
                <a:spcPct val="20000"/>
              </a:spcBef>
              <a:buClr>
                <a:srgbClr val="215383"/>
              </a:buClr>
              <a:buFont typeface="Wingdings" charset="2"/>
              <a:buChar char="§"/>
            </a:pPr>
            <a:endParaRPr lang="en-US"/>
          </a:p>
        </p:txBody>
      </p:sp>
      <p:pic>
        <p:nvPicPr>
          <p:cNvPr id="14343" name="Picture 10"/>
          <p:cNvPicPr>
            <a:picLocks noChangeAspect="1" noChangeArrowheads="1"/>
          </p:cNvPicPr>
          <p:nvPr/>
        </p:nvPicPr>
        <p:blipFill>
          <a:blip r:embed="rId3" cstate="print"/>
          <a:srcRect/>
          <a:stretch>
            <a:fillRect/>
          </a:stretch>
        </p:blipFill>
        <p:spPr bwMode="auto">
          <a:xfrm>
            <a:off x="5257800" y="3124200"/>
            <a:ext cx="3101975" cy="2341563"/>
          </a:xfrm>
          <a:prstGeom prst="rect">
            <a:avLst/>
          </a:prstGeom>
          <a:noFill/>
          <a:ln w="12700">
            <a:noFill/>
            <a:miter lim="800000"/>
            <a:headEnd/>
            <a:tailEnd/>
          </a:ln>
        </p:spPr>
      </p:pic>
      <p:sp>
        <p:nvSpPr>
          <p:cNvPr id="14344" name="Rectangle 9"/>
          <p:cNvSpPr>
            <a:spLocks noChangeArrowheads="1"/>
          </p:cNvSpPr>
          <p:nvPr/>
        </p:nvSpPr>
        <p:spPr bwMode="auto">
          <a:xfrm>
            <a:off x="5200650" y="3970338"/>
            <a:ext cx="3216275" cy="838200"/>
          </a:xfrm>
          <a:prstGeom prst="rect">
            <a:avLst/>
          </a:prstGeom>
          <a:noFill/>
          <a:ln w="38100" algn="ctr">
            <a:solidFill>
              <a:srgbClr val="0070C0"/>
            </a:solidFill>
            <a:round/>
            <a:headEnd/>
            <a:tailEnd/>
          </a:ln>
        </p:spPr>
        <p:txBody>
          <a:bodyPr/>
          <a:lstStyle/>
          <a:p>
            <a:pPr>
              <a:spcBef>
                <a:spcPct val="20000"/>
              </a:spcBef>
              <a:buClr>
                <a:srgbClr val="215383"/>
              </a:buClr>
              <a:buFont typeface="Wingdings" charset="2"/>
              <a:buChar char="§"/>
            </a:pPr>
            <a:endParaRPr lang="en-US"/>
          </a:p>
        </p:txBody>
      </p:sp>
      <p:pic>
        <p:nvPicPr>
          <p:cNvPr id="3074" name="Picture 2"/>
          <p:cNvPicPr>
            <a:picLocks noChangeAspect="1" noChangeArrowheads="1"/>
          </p:cNvPicPr>
          <p:nvPr/>
        </p:nvPicPr>
        <p:blipFill>
          <a:blip r:embed="rId4" cstate="print"/>
          <a:srcRect/>
          <a:stretch>
            <a:fillRect/>
          </a:stretch>
        </p:blipFill>
        <p:spPr bwMode="auto">
          <a:xfrm>
            <a:off x="5105400" y="1524000"/>
            <a:ext cx="3886200" cy="677863"/>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5105400" y="2133600"/>
            <a:ext cx="3833813" cy="685800"/>
          </a:xfrm>
          <a:prstGeom prst="rect">
            <a:avLst/>
          </a:prstGeom>
          <a:noFill/>
          <a:ln w="9525">
            <a:noFill/>
            <a:miter lim="800000"/>
            <a:headEnd/>
            <a:tailEnd/>
          </a:ln>
        </p:spPr>
      </p:pic>
    </p:spTree>
    <p:extLst>
      <p:ext uri="{BB962C8B-B14F-4D97-AF65-F5344CB8AC3E}">
        <p14:creationId xmlns:p14="http://schemas.microsoft.com/office/powerpoint/2010/main" val="3585071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84188" y="685800"/>
            <a:ext cx="8382000" cy="1139825"/>
          </a:xfrm>
        </p:spPr>
        <p:txBody>
          <a:bodyPr/>
          <a:lstStyle/>
          <a:p>
            <a:pPr eaLnBrk="1" hangingPunct="1"/>
            <a:r>
              <a:rPr lang="en-US" smtClean="0"/>
              <a:t>Support for Vector CANdb Databases</a:t>
            </a:r>
          </a:p>
        </p:txBody>
      </p:sp>
      <p:sp>
        <p:nvSpPr>
          <p:cNvPr id="15363" name="Rectangle 3"/>
          <p:cNvSpPr>
            <a:spLocks noGrp="1" noChangeArrowheads="1"/>
          </p:cNvSpPr>
          <p:nvPr>
            <p:ph type="body" sz="half" idx="1"/>
          </p:nvPr>
        </p:nvSpPr>
        <p:spPr>
          <a:xfrm>
            <a:off x="457200" y="1295400"/>
            <a:ext cx="4105275" cy="4419600"/>
          </a:xfrm>
        </p:spPr>
        <p:txBody>
          <a:bodyPr/>
          <a:lstStyle/>
          <a:p>
            <a:pPr eaLnBrk="1" hangingPunct="1">
              <a:buFont typeface="Wingdings" charset="2"/>
              <a:buNone/>
            </a:pPr>
            <a:r>
              <a:rPr lang="en-US" sz="2000" b="1" dirty="0" smtClean="0"/>
              <a:t>Typical MATLAB Workflow</a:t>
            </a:r>
          </a:p>
          <a:p>
            <a:pPr eaLnBrk="1" hangingPunct="1"/>
            <a:r>
              <a:rPr lang="en-US" sz="1600" dirty="0" smtClean="0"/>
              <a:t>Open the Vector .</a:t>
            </a:r>
            <a:r>
              <a:rPr lang="en-US" sz="1600" dirty="0" err="1" smtClean="0"/>
              <a:t>dbc</a:t>
            </a:r>
            <a:r>
              <a:rPr lang="en-US" sz="1600" dirty="0" smtClean="0"/>
              <a:t>  database file from MATLAB</a:t>
            </a:r>
          </a:p>
          <a:p>
            <a:pPr eaLnBrk="1" hangingPunct="1"/>
            <a:r>
              <a:rPr lang="en-US" sz="1600" dirty="0" smtClean="0"/>
              <a:t>Use the </a:t>
            </a:r>
            <a:r>
              <a:rPr lang="en-US" sz="1600" dirty="0" err="1" smtClean="0">
                <a:latin typeface="Courier New" pitchFamily="49" charset="0"/>
                <a:cs typeface="Courier New" pitchFamily="49" charset="0"/>
              </a:rPr>
              <a:t>messageinfo</a:t>
            </a:r>
            <a:r>
              <a:rPr lang="en-US" sz="1600" dirty="0" smtClean="0"/>
              <a:t> command to find out the names and IDs of the defined messages and any defined Signals</a:t>
            </a:r>
          </a:p>
          <a:p>
            <a:pPr eaLnBrk="1" hangingPunct="1"/>
            <a:r>
              <a:rPr lang="en-US" sz="1600" dirty="0" smtClean="0"/>
              <a:t>Use </a:t>
            </a:r>
            <a:r>
              <a:rPr lang="en-US" sz="1600" dirty="0" err="1" smtClean="0">
                <a:latin typeface="Courier New" pitchFamily="49" charset="0"/>
                <a:cs typeface="Courier New" pitchFamily="49" charset="0"/>
              </a:rPr>
              <a:t>signalinfo</a:t>
            </a:r>
            <a:r>
              <a:rPr lang="en-US" sz="1600" dirty="0" smtClean="0"/>
              <a:t> to find out the properties of the signals that make up the message</a:t>
            </a:r>
          </a:p>
          <a:p>
            <a:pPr eaLnBrk="1" hangingPunct="1"/>
            <a:r>
              <a:rPr lang="en-US" sz="1600" dirty="0" smtClean="0"/>
              <a:t>Construct or interpret messages using the database and real engineering units</a:t>
            </a:r>
          </a:p>
          <a:p>
            <a:pPr eaLnBrk="1" hangingPunct="1"/>
            <a:endParaRPr lang="en-US" sz="1600" dirty="0" smtClean="0"/>
          </a:p>
          <a:p>
            <a:pPr eaLnBrk="1" hangingPunct="1">
              <a:buFont typeface="Wingdings" charset="2"/>
              <a:buNone/>
            </a:pPr>
            <a:r>
              <a:rPr lang="en-US" sz="2000" b="1" dirty="0" smtClean="0"/>
              <a:t>Benefits</a:t>
            </a:r>
            <a:endParaRPr lang="en-US" sz="2000" dirty="0" smtClean="0"/>
          </a:p>
          <a:p>
            <a:pPr eaLnBrk="1" hangingPunct="1"/>
            <a:r>
              <a:rPr lang="en-US" sz="1600" dirty="0" smtClean="0"/>
              <a:t>Users can easily import their database files into MATLAB or Simulink. Signal properties (</a:t>
            </a:r>
            <a:r>
              <a:rPr lang="en-US" sz="1600" dirty="0" err="1" smtClean="0"/>
              <a:t>datatypes</a:t>
            </a:r>
            <a:r>
              <a:rPr lang="en-US" sz="1600" dirty="0" smtClean="0"/>
              <a:t>, signal length, byte order, etc.) are predefined, simplifying interaction with the CAN bus.</a:t>
            </a:r>
          </a:p>
        </p:txBody>
      </p:sp>
      <p:pic>
        <p:nvPicPr>
          <p:cNvPr id="15365" name="Picture 8"/>
          <p:cNvPicPr>
            <a:picLocks noChangeAspect="1" noChangeArrowheads="1"/>
          </p:cNvPicPr>
          <p:nvPr/>
        </p:nvPicPr>
        <p:blipFill>
          <a:blip r:embed="rId3" cstate="print"/>
          <a:srcRect/>
          <a:stretch>
            <a:fillRect/>
          </a:stretch>
        </p:blipFill>
        <p:spPr bwMode="auto">
          <a:xfrm>
            <a:off x="5867400" y="1371600"/>
            <a:ext cx="2827338" cy="465138"/>
          </a:xfrm>
          <a:prstGeom prst="rect">
            <a:avLst/>
          </a:prstGeom>
          <a:noFill/>
          <a:ln w="9525">
            <a:noFill/>
            <a:miter lim="800000"/>
            <a:headEnd/>
            <a:tailEnd/>
          </a:ln>
        </p:spPr>
      </p:pic>
      <p:pic>
        <p:nvPicPr>
          <p:cNvPr id="15366" name="Picture 11"/>
          <p:cNvPicPr>
            <a:picLocks noChangeAspect="1" noChangeArrowheads="1"/>
          </p:cNvPicPr>
          <p:nvPr/>
        </p:nvPicPr>
        <p:blipFill>
          <a:blip r:embed="rId4" cstate="print"/>
          <a:srcRect/>
          <a:stretch>
            <a:fillRect/>
          </a:stretch>
        </p:blipFill>
        <p:spPr bwMode="auto">
          <a:xfrm>
            <a:off x="6019800" y="3200400"/>
            <a:ext cx="2674938" cy="2895600"/>
          </a:xfrm>
          <a:prstGeom prst="rect">
            <a:avLst/>
          </a:prstGeom>
          <a:noFill/>
          <a:ln w="9525">
            <a:noFill/>
            <a:miter lim="800000"/>
            <a:headEnd/>
            <a:tailEnd/>
          </a:ln>
        </p:spPr>
      </p:pic>
      <p:pic>
        <p:nvPicPr>
          <p:cNvPr id="15367" name="Picture 12" descr="C:\WINNT\Profiles\ewetjen\Local Settings\Temporary Internet Files\Content.IE5\0DQRWHMF\MCj04315350000[1].png"/>
          <p:cNvPicPr>
            <a:picLocks noChangeAspect="1" noChangeArrowheads="1"/>
          </p:cNvPicPr>
          <p:nvPr/>
        </p:nvPicPr>
        <p:blipFill>
          <a:blip r:embed="rId5" cstate="print"/>
          <a:srcRect/>
          <a:stretch>
            <a:fillRect/>
          </a:stretch>
        </p:blipFill>
        <p:spPr bwMode="auto">
          <a:xfrm>
            <a:off x="4495800" y="1447800"/>
            <a:ext cx="1143000" cy="876300"/>
          </a:xfrm>
          <a:prstGeom prst="rect">
            <a:avLst/>
          </a:prstGeom>
          <a:noFill/>
          <a:ln w="9525">
            <a:noFill/>
            <a:miter lim="800000"/>
            <a:headEnd/>
            <a:tailEnd/>
          </a:ln>
        </p:spPr>
      </p:pic>
      <p:sp>
        <p:nvSpPr>
          <p:cNvPr id="15370" name="Right Arrow 13"/>
          <p:cNvSpPr>
            <a:spLocks noChangeArrowheads="1"/>
          </p:cNvSpPr>
          <p:nvPr/>
        </p:nvSpPr>
        <p:spPr bwMode="auto">
          <a:xfrm>
            <a:off x="4495800" y="3124200"/>
            <a:ext cx="1447800" cy="673100"/>
          </a:xfrm>
          <a:prstGeom prst="rightArrow">
            <a:avLst>
              <a:gd name="adj1" fmla="val 50000"/>
              <a:gd name="adj2" fmla="val 49960"/>
            </a:avLst>
          </a:prstGeom>
          <a:solidFill>
            <a:schemeClr val="tx2"/>
          </a:solidFill>
          <a:ln w="9525" algn="ctr">
            <a:noFill/>
            <a:round/>
            <a:headEnd/>
            <a:tailEnd/>
          </a:ln>
        </p:spPr>
        <p:txBody>
          <a:bodyPr tIns="91440" bIns="91440" anchor="ctr">
            <a:spAutoFit/>
          </a:bodyPr>
          <a:lstStyle/>
          <a:p>
            <a:endParaRPr lang="en-US"/>
          </a:p>
        </p:txBody>
      </p:sp>
      <p:pic>
        <p:nvPicPr>
          <p:cNvPr id="2050" name="Picture 2"/>
          <p:cNvPicPr>
            <a:picLocks noChangeAspect="1" noChangeArrowheads="1"/>
          </p:cNvPicPr>
          <p:nvPr/>
        </p:nvPicPr>
        <p:blipFill>
          <a:blip r:embed="rId6" cstate="print"/>
          <a:srcRect/>
          <a:stretch>
            <a:fillRect/>
          </a:stretch>
        </p:blipFill>
        <p:spPr bwMode="auto">
          <a:xfrm>
            <a:off x="3886200" y="4810874"/>
            <a:ext cx="2628900" cy="220663"/>
          </a:xfrm>
          <a:prstGeom prst="rect">
            <a:avLst/>
          </a:prstGeom>
          <a:noFill/>
          <a:ln w="9525">
            <a:noFill/>
            <a:miter lim="800000"/>
            <a:headEnd/>
            <a:tailEnd/>
          </a:ln>
        </p:spPr>
      </p:pic>
      <p:pic>
        <p:nvPicPr>
          <p:cNvPr id="2051" name="Picture 3"/>
          <p:cNvPicPr>
            <a:picLocks noChangeAspect="1" noChangeArrowheads="1"/>
          </p:cNvPicPr>
          <p:nvPr/>
        </p:nvPicPr>
        <p:blipFill>
          <a:blip r:embed="rId7" cstate="print"/>
          <a:srcRect/>
          <a:stretch>
            <a:fillRect/>
          </a:stretch>
        </p:blipFill>
        <p:spPr bwMode="auto">
          <a:xfrm>
            <a:off x="3886200" y="4572000"/>
            <a:ext cx="2713037" cy="250825"/>
          </a:xfrm>
          <a:prstGeom prst="rect">
            <a:avLst/>
          </a:prstGeom>
          <a:noFill/>
          <a:ln w="9525">
            <a:noFill/>
            <a:miter lim="800000"/>
            <a:headEnd/>
            <a:tailEnd/>
          </a:ln>
        </p:spPr>
      </p:pic>
      <p:pic>
        <p:nvPicPr>
          <p:cNvPr id="2052" name="Picture 4"/>
          <p:cNvPicPr>
            <a:picLocks noChangeAspect="1" noChangeArrowheads="1"/>
          </p:cNvPicPr>
          <p:nvPr/>
        </p:nvPicPr>
        <p:blipFill>
          <a:blip r:embed="rId8" cstate="print"/>
          <a:srcRect/>
          <a:stretch>
            <a:fillRect/>
          </a:stretch>
        </p:blipFill>
        <p:spPr bwMode="auto">
          <a:xfrm>
            <a:off x="6400800" y="1707222"/>
            <a:ext cx="1897063" cy="1485900"/>
          </a:xfrm>
          <a:prstGeom prst="rect">
            <a:avLst/>
          </a:prstGeom>
          <a:noFill/>
          <a:ln w="9525">
            <a:noFill/>
            <a:miter lim="800000"/>
            <a:headEnd/>
            <a:tailEnd/>
          </a:ln>
        </p:spPr>
      </p:pic>
    </p:spTree>
    <p:extLst>
      <p:ext uri="{BB962C8B-B14F-4D97-AF65-F5344CB8AC3E}">
        <p14:creationId xmlns:p14="http://schemas.microsoft.com/office/powerpoint/2010/main" val="1209546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hape 307201"/>
          <p:cNvSpPr>
            <a:spLocks noGrp="1" noChangeArrowheads="1"/>
          </p:cNvSpPr>
          <p:nvPr>
            <p:ph type="title" idx="4294967295"/>
          </p:nvPr>
        </p:nvSpPr>
        <p:spPr>
          <a:xfrm>
            <a:off x="514350" y="398463"/>
            <a:ext cx="8610600" cy="914400"/>
          </a:xfrm>
        </p:spPr>
        <p:txBody>
          <a:bodyPr/>
          <a:lstStyle/>
          <a:p>
            <a:pPr>
              <a:defRPr/>
            </a:pPr>
            <a:r>
              <a:rPr lang="en-US" dirty="0" smtClean="0">
                <a:latin typeface="+mn-lt"/>
              </a:rPr>
              <a:t>Vehicle Network Toolbox: Supported CAN Interface Hardware</a:t>
            </a:r>
          </a:p>
        </p:txBody>
      </p:sp>
      <p:grpSp>
        <p:nvGrpSpPr>
          <p:cNvPr id="26" name="Group 25"/>
          <p:cNvGrpSpPr/>
          <p:nvPr/>
        </p:nvGrpSpPr>
        <p:grpSpPr>
          <a:xfrm>
            <a:off x="1066800" y="1219200"/>
            <a:ext cx="6994810" cy="1606352"/>
            <a:chOff x="1143000" y="1768475"/>
            <a:chExt cx="6994810" cy="1606352"/>
          </a:xfrm>
        </p:grpSpPr>
        <p:pic>
          <p:nvPicPr>
            <p:cNvPr id="16387" name="Picture 24"/>
            <p:cNvPicPr>
              <a:picLocks noChangeAspect="1" noChangeArrowheads="1"/>
            </p:cNvPicPr>
            <p:nvPr/>
          </p:nvPicPr>
          <p:blipFill>
            <a:blip r:embed="rId3" cstate="print"/>
            <a:srcRect/>
            <a:stretch>
              <a:fillRect/>
            </a:stretch>
          </p:blipFill>
          <p:spPr bwMode="auto">
            <a:xfrm>
              <a:off x="1143000" y="2362200"/>
              <a:ext cx="1608138" cy="511175"/>
            </a:xfrm>
            <a:prstGeom prst="rect">
              <a:avLst/>
            </a:prstGeom>
            <a:noFill/>
            <a:ln w="9525" algn="ctr">
              <a:noFill/>
              <a:miter lim="800000"/>
              <a:headEnd/>
              <a:tailEnd/>
            </a:ln>
          </p:spPr>
        </p:pic>
        <p:sp>
          <p:nvSpPr>
            <p:cNvPr id="2" name="Text Box 25"/>
            <p:cNvSpPr txBox="1">
              <a:spLocks noChangeArrowheads="1"/>
            </p:cNvSpPr>
            <p:nvPr/>
          </p:nvSpPr>
          <p:spPr bwMode="auto">
            <a:xfrm>
              <a:off x="6145213" y="3065463"/>
              <a:ext cx="1992597" cy="307777"/>
            </a:xfrm>
            <a:prstGeom prst="rect">
              <a:avLst/>
            </a:prstGeom>
            <a:noFill/>
            <a:ln w="9525" algn="ctr">
              <a:noFill/>
              <a:miter lim="800000"/>
              <a:headEnd/>
              <a:tailEnd/>
            </a:ln>
          </p:spPr>
          <p:txBody>
            <a:bodyPr wrap="none">
              <a:spAutoFit/>
            </a:bodyPr>
            <a:lstStyle/>
            <a:p>
              <a:pPr>
                <a:buFont typeface="Wingdings" charset="2"/>
                <a:buNone/>
                <a:defRPr/>
              </a:pPr>
              <a:r>
                <a:rPr lang="en-US" sz="1400" dirty="0" err="1">
                  <a:latin typeface="+mn-lt"/>
                </a:rPr>
                <a:t>CANcardXL</a:t>
              </a:r>
              <a:r>
                <a:rPr lang="en-US" sz="1400" dirty="0">
                  <a:latin typeface="+mn-lt"/>
                </a:rPr>
                <a:t> (PCMCIA)</a:t>
              </a:r>
            </a:p>
          </p:txBody>
        </p:sp>
        <p:sp>
          <p:nvSpPr>
            <p:cNvPr id="3" name="Text Box 26"/>
            <p:cNvSpPr txBox="1">
              <a:spLocks noChangeArrowheads="1"/>
            </p:cNvSpPr>
            <p:nvPr/>
          </p:nvSpPr>
          <p:spPr bwMode="auto">
            <a:xfrm>
              <a:off x="4468813" y="3065463"/>
              <a:ext cx="1694438" cy="307777"/>
            </a:xfrm>
            <a:prstGeom prst="rect">
              <a:avLst/>
            </a:prstGeom>
            <a:noFill/>
            <a:ln w="9525" algn="ctr">
              <a:noFill/>
              <a:miter lim="800000"/>
              <a:headEnd/>
              <a:tailEnd/>
            </a:ln>
          </p:spPr>
          <p:txBody>
            <a:bodyPr wrap="none">
              <a:spAutoFit/>
            </a:bodyPr>
            <a:lstStyle/>
            <a:p>
              <a:pPr>
                <a:buFont typeface="Wingdings" charset="2"/>
                <a:buNone/>
                <a:defRPr/>
              </a:pPr>
              <a:r>
                <a:rPr lang="en-US" sz="1400" dirty="0" err="1" smtClean="0">
                  <a:latin typeface="+mn-lt"/>
                </a:rPr>
                <a:t>CANcaseXL</a:t>
              </a:r>
              <a:r>
                <a:rPr lang="en-US" sz="1400" dirty="0" smtClean="0">
                  <a:latin typeface="+mn-lt"/>
                </a:rPr>
                <a:t> (USB)</a:t>
              </a:r>
              <a:endParaRPr lang="en-US" sz="1400" dirty="0">
                <a:latin typeface="+mn-lt"/>
              </a:endParaRPr>
            </a:p>
          </p:txBody>
        </p:sp>
        <p:sp>
          <p:nvSpPr>
            <p:cNvPr id="16395" name="Text Box 31"/>
            <p:cNvSpPr txBox="1">
              <a:spLocks noChangeArrowheads="1"/>
            </p:cNvSpPr>
            <p:nvPr/>
          </p:nvSpPr>
          <p:spPr bwMode="auto">
            <a:xfrm>
              <a:off x="2705100" y="3067050"/>
              <a:ext cx="1779654" cy="307777"/>
            </a:xfrm>
            <a:prstGeom prst="rect">
              <a:avLst/>
            </a:prstGeom>
            <a:noFill/>
            <a:ln w="9525" algn="ctr">
              <a:noFill/>
              <a:miter lim="800000"/>
              <a:headEnd/>
              <a:tailEnd/>
            </a:ln>
          </p:spPr>
          <p:txBody>
            <a:bodyPr wrap="none">
              <a:spAutoFit/>
            </a:bodyPr>
            <a:lstStyle/>
            <a:p>
              <a:pPr>
                <a:buFont typeface="Wingdings" charset="2"/>
                <a:buNone/>
                <a:defRPr/>
              </a:pPr>
              <a:r>
                <a:rPr lang="en-US" sz="1400" dirty="0" err="1">
                  <a:latin typeface="+mn-lt"/>
                </a:rPr>
                <a:t>CANBoardXL</a:t>
              </a:r>
              <a:r>
                <a:rPr lang="en-US" sz="1400" dirty="0">
                  <a:latin typeface="+mn-lt"/>
                </a:rPr>
                <a:t>(</a:t>
              </a:r>
              <a:r>
                <a:rPr lang="en-US" sz="1400" dirty="0" err="1">
                  <a:latin typeface="+mn-lt"/>
                </a:rPr>
                <a:t>PCIe</a:t>
              </a:r>
              <a:r>
                <a:rPr lang="en-US" sz="1400" dirty="0">
                  <a:latin typeface="+mn-lt"/>
                </a:rPr>
                <a:t>)</a:t>
              </a:r>
            </a:p>
          </p:txBody>
        </p:sp>
        <p:pic>
          <p:nvPicPr>
            <p:cNvPr id="16392" name="Picture 33"/>
            <p:cNvPicPr>
              <a:picLocks noChangeAspect="1" noChangeArrowheads="1"/>
            </p:cNvPicPr>
            <p:nvPr/>
          </p:nvPicPr>
          <p:blipFill>
            <a:blip r:embed="rId4" cstate="print"/>
            <a:srcRect b="4047"/>
            <a:stretch>
              <a:fillRect/>
            </a:stretch>
          </p:blipFill>
          <p:spPr bwMode="auto">
            <a:xfrm>
              <a:off x="2911475" y="1862138"/>
              <a:ext cx="965200" cy="1157287"/>
            </a:xfrm>
            <a:prstGeom prst="rect">
              <a:avLst/>
            </a:prstGeom>
            <a:noFill/>
            <a:ln w="9525" algn="ctr">
              <a:noFill/>
              <a:miter lim="800000"/>
              <a:headEnd/>
              <a:tailEnd/>
            </a:ln>
          </p:spPr>
        </p:pic>
        <p:pic>
          <p:nvPicPr>
            <p:cNvPr id="16393" name="Picture 35"/>
            <p:cNvPicPr>
              <a:picLocks noChangeAspect="1" noChangeArrowheads="1"/>
            </p:cNvPicPr>
            <p:nvPr/>
          </p:nvPicPr>
          <p:blipFill>
            <a:blip r:embed="rId5" cstate="print"/>
            <a:srcRect/>
            <a:stretch>
              <a:fillRect/>
            </a:stretch>
          </p:blipFill>
          <p:spPr bwMode="auto">
            <a:xfrm>
              <a:off x="6223000" y="1893888"/>
              <a:ext cx="1287463" cy="1127125"/>
            </a:xfrm>
            <a:prstGeom prst="rect">
              <a:avLst/>
            </a:prstGeom>
            <a:noFill/>
            <a:ln w="9525" algn="ctr">
              <a:noFill/>
              <a:miter lim="800000"/>
              <a:headEnd/>
              <a:tailEnd/>
            </a:ln>
          </p:spPr>
        </p:pic>
        <p:pic>
          <p:nvPicPr>
            <p:cNvPr id="4" name="Picture 36"/>
            <p:cNvPicPr>
              <a:picLocks noChangeAspect="1" noChangeArrowheads="1"/>
            </p:cNvPicPr>
            <p:nvPr/>
          </p:nvPicPr>
          <p:blipFill>
            <a:blip r:embed="rId6" cstate="print"/>
            <a:srcRect/>
            <a:stretch>
              <a:fillRect/>
            </a:stretch>
          </p:blipFill>
          <p:spPr bwMode="auto">
            <a:xfrm>
              <a:off x="4465638" y="1768475"/>
              <a:ext cx="1279525" cy="1241425"/>
            </a:xfrm>
            <a:prstGeom prst="rect">
              <a:avLst/>
            </a:prstGeom>
            <a:noFill/>
            <a:ln w="9525" algn="ctr">
              <a:noFill/>
              <a:miter lim="800000"/>
              <a:headEnd/>
              <a:tailEnd/>
            </a:ln>
          </p:spPr>
        </p:pic>
      </p:grpSp>
      <p:sp>
        <p:nvSpPr>
          <p:cNvPr id="5" name="Rectangle 17"/>
          <p:cNvSpPr>
            <a:spLocks noChangeArrowheads="1"/>
          </p:cNvSpPr>
          <p:nvPr/>
        </p:nvSpPr>
        <p:spPr bwMode="auto">
          <a:xfrm>
            <a:off x="1022350" y="6346825"/>
            <a:ext cx="6527800" cy="338138"/>
          </a:xfrm>
          <a:prstGeom prst="rect">
            <a:avLst/>
          </a:prstGeom>
          <a:noFill/>
          <a:ln w="9525">
            <a:noFill/>
            <a:miter lim="800000"/>
            <a:headEnd/>
            <a:tailEnd/>
          </a:ln>
        </p:spPr>
        <p:txBody>
          <a:bodyPr wrap="none">
            <a:spAutoFit/>
          </a:bodyPr>
          <a:lstStyle/>
          <a:p>
            <a:pPr>
              <a:buFont typeface="Wingdings" charset="2"/>
              <a:buNone/>
            </a:pPr>
            <a:r>
              <a:rPr lang="en-US" sz="1600" dirty="0"/>
              <a:t>http://www.mathworks.com/products/vehicle-network/supportedio.html</a:t>
            </a:r>
          </a:p>
        </p:txBody>
      </p:sp>
      <p:sp>
        <p:nvSpPr>
          <p:cNvPr id="16396" name="TextBox 18"/>
          <p:cNvSpPr txBox="1">
            <a:spLocks noChangeArrowheads="1"/>
          </p:cNvSpPr>
          <p:nvPr/>
        </p:nvSpPr>
        <p:spPr bwMode="auto">
          <a:xfrm>
            <a:off x="1039813" y="6105525"/>
            <a:ext cx="2670175" cy="338138"/>
          </a:xfrm>
          <a:prstGeom prst="rect">
            <a:avLst/>
          </a:prstGeom>
          <a:noFill/>
          <a:ln w="9525">
            <a:noFill/>
            <a:miter lim="800000"/>
            <a:headEnd/>
            <a:tailEnd/>
          </a:ln>
        </p:spPr>
        <p:txBody>
          <a:bodyPr wrap="none">
            <a:spAutoFit/>
          </a:bodyPr>
          <a:lstStyle/>
          <a:p>
            <a:pPr>
              <a:buFont typeface="Wingdings" charset="2"/>
              <a:buNone/>
            </a:pPr>
            <a:r>
              <a:rPr lang="en-US" sz="1600" u="sng"/>
              <a:t>Supported Hardware Page:</a:t>
            </a:r>
          </a:p>
        </p:txBody>
      </p:sp>
      <p:sp>
        <p:nvSpPr>
          <p:cNvPr id="16397" name="Rectangle 25"/>
          <p:cNvSpPr>
            <a:spLocks noChangeArrowheads="1"/>
          </p:cNvSpPr>
          <p:nvPr/>
        </p:nvSpPr>
        <p:spPr bwMode="auto">
          <a:xfrm>
            <a:off x="576263" y="2895600"/>
            <a:ext cx="8567737" cy="369888"/>
          </a:xfrm>
          <a:prstGeom prst="rect">
            <a:avLst/>
          </a:prstGeom>
          <a:noFill/>
          <a:ln w="9525">
            <a:noFill/>
            <a:miter lim="800000"/>
            <a:headEnd/>
            <a:tailEnd/>
          </a:ln>
        </p:spPr>
        <p:txBody>
          <a:bodyPr>
            <a:spAutoFit/>
          </a:bodyPr>
          <a:lstStyle/>
          <a:p>
            <a:pPr marL="342900" indent="-342900">
              <a:buClr>
                <a:srgbClr val="125687"/>
              </a:buClr>
              <a:buFont typeface="Wingdings" pitchFamily="2" charset="2"/>
              <a:buChar char="§"/>
              <a:defRPr/>
            </a:pPr>
            <a:r>
              <a:rPr lang="en-US" sz="1800" dirty="0">
                <a:latin typeface="+mn-lt"/>
                <a:cs typeface="Arial" charset="0"/>
              </a:rPr>
              <a:t>Support for most Vector PCMCIA, PCI, USB, </a:t>
            </a:r>
            <a:r>
              <a:rPr lang="en-US" sz="1800" dirty="0" smtClean="0">
                <a:latin typeface="+mn-lt"/>
                <a:cs typeface="Arial" charset="0"/>
              </a:rPr>
              <a:t>and </a:t>
            </a:r>
            <a:r>
              <a:rPr lang="en-US" sz="1800" dirty="0">
                <a:latin typeface="+mn-lt"/>
                <a:cs typeface="Arial" charset="0"/>
              </a:rPr>
              <a:t>PXI CAN devices</a:t>
            </a:r>
          </a:p>
        </p:txBody>
      </p:sp>
      <p:sp>
        <p:nvSpPr>
          <p:cNvPr id="16401" name="Rectangle 20"/>
          <p:cNvSpPr>
            <a:spLocks noChangeArrowheads="1"/>
          </p:cNvSpPr>
          <p:nvPr/>
        </p:nvSpPr>
        <p:spPr bwMode="auto">
          <a:xfrm>
            <a:off x="533400" y="4724400"/>
            <a:ext cx="8196262" cy="923330"/>
          </a:xfrm>
          <a:prstGeom prst="rect">
            <a:avLst/>
          </a:prstGeom>
          <a:noFill/>
          <a:ln w="9525">
            <a:noFill/>
            <a:miter lim="800000"/>
            <a:headEnd/>
            <a:tailEnd/>
          </a:ln>
        </p:spPr>
        <p:txBody>
          <a:bodyPr>
            <a:spAutoFit/>
          </a:bodyPr>
          <a:lstStyle/>
          <a:p>
            <a:pPr marL="342900" indent="-342900">
              <a:buClr>
                <a:srgbClr val="125687"/>
              </a:buClr>
              <a:buFont typeface="Wingdings" charset="2"/>
              <a:buChar char="§"/>
            </a:pPr>
            <a:r>
              <a:rPr lang="en-US" sz="1800" dirty="0">
                <a:latin typeface="Arial" charset="0"/>
                <a:cs typeface="Arial" charset="0"/>
              </a:rPr>
              <a:t>Support for most Kvaser WLAN, PCMCIA, PCI, ISA and USB CAN </a:t>
            </a:r>
            <a:r>
              <a:rPr lang="en-US" sz="1800" dirty="0" smtClean="0">
                <a:latin typeface="Arial" charset="0"/>
                <a:cs typeface="Arial" charset="0"/>
              </a:rPr>
              <a:t>devices</a:t>
            </a:r>
          </a:p>
          <a:p>
            <a:pPr marL="342900" indent="-342900">
              <a:buClr>
                <a:srgbClr val="125687"/>
              </a:buClr>
              <a:buFont typeface="Wingdings" charset="2"/>
              <a:buChar char="§"/>
            </a:pPr>
            <a:endParaRPr lang="en-US" sz="1800" dirty="0" smtClean="0">
              <a:latin typeface="Arial" charset="0"/>
              <a:cs typeface="Arial" charset="0"/>
            </a:endParaRPr>
          </a:p>
          <a:p>
            <a:pPr marL="342900" indent="-342900">
              <a:buClr>
                <a:srgbClr val="125687"/>
              </a:buClr>
              <a:buFont typeface="Wingdings" charset="2"/>
              <a:buChar char="§"/>
            </a:pPr>
            <a:r>
              <a:rPr lang="en-US" dirty="0" smtClean="0">
                <a:latin typeface="Arial" charset="0"/>
                <a:cs typeface="Arial" charset="0"/>
              </a:rPr>
              <a:t>Support for </a:t>
            </a:r>
            <a:r>
              <a:rPr lang="en-US" b="1" dirty="0" smtClean="0">
                <a:latin typeface="Arial" charset="0"/>
                <a:cs typeface="Arial" charset="0"/>
              </a:rPr>
              <a:t>National Instruments </a:t>
            </a:r>
            <a:r>
              <a:rPr lang="en-US" dirty="0" smtClean="0">
                <a:latin typeface="Arial" charset="0"/>
                <a:cs typeface="Arial" charset="0"/>
              </a:rPr>
              <a:t>CAN devices (PXI, USB, PCI, PCMCIA)</a:t>
            </a:r>
            <a:endParaRPr lang="en-US" sz="1800" dirty="0">
              <a:latin typeface="Arial" charset="0"/>
              <a:cs typeface="Arial" charset="0"/>
            </a:endParaRPr>
          </a:p>
        </p:txBody>
      </p:sp>
      <p:cxnSp>
        <p:nvCxnSpPr>
          <p:cNvPr id="16407" name="Straight Connector 29"/>
          <p:cNvCxnSpPr>
            <a:cxnSpLocks noChangeShapeType="1"/>
          </p:cNvCxnSpPr>
          <p:nvPr/>
        </p:nvCxnSpPr>
        <p:spPr bwMode="auto">
          <a:xfrm>
            <a:off x="879475" y="4930775"/>
            <a:ext cx="3940175" cy="22225"/>
          </a:xfrm>
          <a:prstGeom prst="line">
            <a:avLst/>
          </a:prstGeom>
          <a:noFill/>
          <a:ln w="9525" algn="ctr">
            <a:noFill/>
            <a:round/>
            <a:headEnd/>
            <a:tailEnd/>
          </a:ln>
        </p:spPr>
      </p:cxnSp>
      <p:grpSp>
        <p:nvGrpSpPr>
          <p:cNvPr id="27" name="Group 26"/>
          <p:cNvGrpSpPr/>
          <p:nvPr/>
        </p:nvGrpSpPr>
        <p:grpSpPr>
          <a:xfrm>
            <a:off x="301625" y="3276600"/>
            <a:ext cx="8842375" cy="1357114"/>
            <a:chOff x="301625" y="3700463"/>
            <a:chExt cx="8842375" cy="1357114"/>
          </a:xfrm>
        </p:grpSpPr>
        <p:sp>
          <p:nvSpPr>
            <p:cNvPr id="16394" name="Text Box 29"/>
            <p:cNvSpPr txBox="1">
              <a:spLocks noChangeArrowheads="1"/>
            </p:cNvSpPr>
            <p:nvPr/>
          </p:nvSpPr>
          <p:spPr bwMode="auto">
            <a:xfrm>
              <a:off x="1736725" y="4749800"/>
              <a:ext cx="1879041" cy="307777"/>
            </a:xfrm>
            <a:prstGeom prst="rect">
              <a:avLst/>
            </a:prstGeom>
            <a:noFill/>
            <a:ln w="9525" algn="ctr">
              <a:noFill/>
              <a:miter lim="800000"/>
              <a:headEnd/>
              <a:tailEnd/>
            </a:ln>
          </p:spPr>
          <p:txBody>
            <a:bodyPr wrap="none">
              <a:spAutoFit/>
            </a:bodyPr>
            <a:lstStyle/>
            <a:p>
              <a:pPr>
                <a:buFont typeface="Wingdings" charset="2"/>
                <a:buNone/>
                <a:defRPr/>
              </a:pPr>
              <a:r>
                <a:rPr lang="en-US" sz="1400" dirty="0" err="1">
                  <a:latin typeface="+mn-lt"/>
                </a:rPr>
                <a:t>LapCAN</a:t>
              </a:r>
              <a:r>
                <a:rPr lang="en-US" sz="1400" dirty="0">
                  <a:latin typeface="+mn-lt"/>
                </a:rPr>
                <a:t> II (PCMCIA)</a:t>
              </a:r>
            </a:p>
          </p:txBody>
        </p:sp>
        <p:sp>
          <p:nvSpPr>
            <p:cNvPr id="6" name="Text Box 27"/>
            <p:cNvSpPr txBox="1">
              <a:spLocks noChangeArrowheads="1"/>
            </p:cNvSpPr>
            <p:nvPr/>
          </p:nvSpPr>
          <p:spPr bwMode="auto">
            <a:xfrm>
              <a:off x="3479800" y="4716463"/>
              <a:ext cx="862737" cy="307777"/>
            </a:xfrm>
            <a:prstGeom prst="rect">
              <a:avLst/>
            </a:prstGeom>
            <a:noFill/>
            <a:ln w="9525" algn="ctr">
              <a:noFill/>
              <a:miter lim="800000"/>
              <a:headEnd/>
              <a:tailEnd/>
            </a:ln>
          </p:spPr>
          <p:txBody>
            <a:bodyPr wrap="none">
              <a:spAutoFit/>
            </a:bodyPr>
            <a:lstStyle/>
            <a:p>
              <a:pPr>
                <a:buFont typeface="Wingdings" charset="2"/>
                <a:buNone/>
                <a:defRPr/>
              </a:pPr>
              <a:r>
                <a:rPr lang="en-US" sz="1400" dirty="0" err="1">
                  <a:latin typeface="+mn-lt"/>
                </a:rPr>
                <a:t>PCIcanx</a:t>
              </a:r>
              <a:endParaRPr lang="en-US" sz="1400" dirty="0">
                <a:latin typeface="+mn-lt"/>
              </a:endParaRPr>
            </a:p>
          </p:txBody>
        </p:sp>
        <p:sp>
          <p:nvSpPr>
            <p:cNvPr id="7" name="Text Box 28"/>
            <p:cNvSpPr txBox="1">
              <a:spLocks noChangeArrowheads="1"/>
            </p:cNvSpPr>
            <p:nvPr/>
          </p:nvSpPr>
          <p:spPr bwMode="auto">
            <a:xfrm>
              <a:off x="4884738" y="4748213"/>
              <a:ext cx="1133644" cy="307777"/>
            </a:xfrm>
            <a:prstGeom prst="rect">
              <a:avLst/>
            </a:prstGeom>
            <a:noFill/>
            <a:ln w="9525" algn="ctr">
              <a:noFill/>
              <a:miter lim="800000"/>
              <a:headEnd/>
              <a:tailEnd/>
            </a:ln>
          </p:spPr>
          <p:txBody>
            <a:bodyPr wrap="none">
              <a:spAutoFit/>
            </a:bodyPr>
            <a:lstStyle/>
            <a:p>
              <a:pPr>
                <a:buFont typeface="Wingdings" charset="2"/>
                <a:buNone/>
                <a:defRPr/>
              </a:pPr>
              <a:r>
                <a:rPr lang="en-US" sz="1400" dirty="0">
                  <a:latin typeface="+mn-lt"/>
                </a:rPr>
                <a:t>USB CAN II</a:t>
              </a:r>
            </a:p>
          </p:txBody>
        </p:sp>
        <p:pic>
          <p:nvPicPr>
            <p:cNvPr id="16400" name="Picture 20"/>
            <p:cNvPicPr>
              <a:picLocks noChangeAspect="1" noChangeArrowheads="1"/>
            </p:cNvPicPr>
            <p:nvPr/>
          </p:nvPicPr>
          <p:blipFill>
            <a:blip r:embed="rId7" cstate="print"/>
            <a:srcRect/>
            <a:stretch>
              <a:fillRect/>
            </a:stretch>
          </p:blipFill>
          <p:spPr bwMode="auto">
            <a:xfrm>
              <a:off x="301625" y="3852863"/>
              <a:ext cx="1138238" cy="903287"/>
            </a:xfrm>
            <a:prstGeom prst="rect">
              <a:avLst/>
            </a:prstGeom>
            <a:noFill/>
            <a:ln w="9525" algn="ctr">
              <a:noFill/>
              <a:miter lim="800000"/>
              <a:headEnd/>
              <a:tailEnd/>
            </a:ln>
          </p:spPr>
        </p:pic>
        <p:pic>
          <p:nvPicPr>
            <p:cNvPr id="16402" name="Picture 2"/>
            <p:cNvPicPr>
              <a:picLocks noChangeAspect="1" noChangeArrowheads="1"/>
            </p:cNvPicPr>
            <p:nvPr/>
          </p:nvPicPr>
          <p:blipFill>
            <a:blip r:embed="rId8" cstate="print"/>
            <a:srcRect/>
            <a:stretch>
              <a:fillRect/>
            </a:stretch>
          </p:blipFill>
          <p:spPr bwMode="auto">
            <a:xfrm>
              <a:off x="4689475" y="3700463"/>
              <a:ext cx="1343025" cy="987425"/>
            </a:xfrm>
            <a:prstGeom prst="rect">
              <a:avLst/>
            </a:prstGeom>
            <a:noFill/>
            <a:ln w="9525">
              <a:noFill/>
              <a:miter lim="800000"/>
              <a:headEnd/>
              <a:tailEnd/>
            </a:ln>
          </p:spPr>
        </p:pic>
        <p:pic>
          <p:nvPicPr>
            <p:cNvPr id="16403" name="Picture 3"/>
            <p:cNvPicPr>
              <a:picLocks noChangeAspect="1" noChangeArrowheads="1"/>
            </p:cNvPicPr>
            <p:nvPr/>
          </p:nvPicPr>
          <p:blipFill>
            <a:blip r:embed="rId9" cstate="print"/>
            <a:srcRect/>
            <a:stretch>
              <a:fillRect/>
            </a:stretch>
          </p:blipFill>
          <p:spPr bwMode="auto">
            <a:xfrm>
              <a:off x="1695450" y="3787775"/>
              <a:ext cx="1371600" cy="950913"/>
            </a:xfrm>
            <a:prstGeom prst="rect">
              <a:avLst/>
            </a:prstGeom>
            <a:noFill/>
            <a:ln w="9525">
              <a:noFill/>
              <a:miter lim="800000"/>
              <a:headEnd/>
              <a:tailEnd/>
            </a:ln>
          </p:spPr>
        </p:pic>
        <p:pic>
          <p:nvPicPr>
            <p:cNvPr id="16404" name="Picture 4"/>
            <p:cNvPicPr>
              <a:picLocks noChangeAspect="1" noChangeArrowheads="1"/>
            </p:cNvPicPr>
            <p:nvPr/>
          </p:nvPicPr>
          <p:blipFill>
            <a:blip r:embed="rId10" cstate="print"/>
            <a:srcRect/>
            <a:stretch>
              <a:fillRect/>
            </a:stretch>
          </p:blipFill>
          <p:spPr bwMode="auto">
            <a:xfrm>
              <a:off x="3230563" y="3810000"/>
              <a:ext cx="1335087" cy="858838"/>
            </a:xfrm>
            <a:prstGeom prst="rect">
              <a:avLst/>
            </a:prstGeom>
            <a:noFill/>
            <a:ln w="9525">
              <a:noFill/>
              <a:miter lim="800000"/>
              <a:headEnd/>
              <a:tailEnd/>
            </a:ln>
          </p:spPr>
        </p:pic>
        <p:pic>
          <p:nvPicPr>
            <p:cNvPr id="16405" name="Picture 21"/>
            <p:cNvPicPr>
              <a:picLocks noChangeAspect="1" noChangeArrowheads="1"/>
            </p:cNvPicPr>
            <p:nvPr/>
          </p:nvPicPr>
          <p:blipFill>
            <a:blip r:embed="rId11" cstate="print"/>
            <a:srcRect/>
            <a:stretch>
              <a:fillRect/>
            </a:stretch>
          </p:blipFill>
          <p:spPr bwMode="auto">
            <a:xfrm>
              <a:off x="6156325" y="3733800"/>
              <a:ext cx="1335088" cy="914400"/>
            </a:xfrm>
            <a:prstGeom prst="rect">
              <a:avLst/>
            </a:prstGeom>
            <a:noFill/>
            <a:ln w="9525" algn="ctr">
              <a:noFill/>
              <a:miter lim="800000"/>
              <a:headEnd/>
              <a:tailEnd/>
            </a:ln>
          </p:spPr>
        </p:pic>
        <p:sp>
          <p:nvSpPr>
            <p:cNvPr id="28" name="Text Box 28"/>
            <p:cNvSpPr txBox="1">
              <a:spLocks noChangeArrowheads="1"/>
            </p:cNvSpPr>
            <p:nvPr/>
          </p:nvSpPr>
          <p:spPr bwMode="auto">
            <a:xfrm>
              <a:off x="6288088" y="4737100"/>
              <a:ext cx="1508746" cy="307777"/>
            </a:xfrm>
            <a:prstGeom prst="rect">
              <a:avLst/>
            </a:prstGeom>
            <a:noFill/>
            <a:ln w="9525" algn="ctr">
              <a:noFill/>
              <a:miter lim="800000"/>
              <a:headEnd/>
              <a:tailEnd/>
            </a:ln>
          </p:spPr>
          <p:txBody>
            <a:bodyPr wrap="none">
              <a:spAutoFit/>
            </a:bodyPr>
            <a:lstStyle/>
            <a:p>
              <a:pPr>
                <a:buFont typeface="Wingdings" charset="2"/>
                <a:buNone/>
                <a:defRPr/>
              </a:pPr>
              <a:r>
                <a:rPr lang="en-US" sz="1400" dirty="0">
                  <a:latin typeface="+mn-lt"/>
                </a:rPr>
                <a:t>Leaf Light (USB)</a:t>
              </a:r>
            </a:p>
          </p:txBody>
        </p:sp>
        <p:sp>
          <p:nvSpPr>
            <p:cNvPr id="16408" name="Explosion 1 28"/>
            <p:cNvSpPr>
              <a:spLocks noChangeArrowheads="1"/>
            </p:cNvSpPr>
            <p:nvPr/>
          </p:nvSpPr>
          <p:spPr bwMode="auto">
            <a:xfrm>
              <a:off x="7581900" y="3727450"/>
              <a:ext cx="1562100" cy="1174750"/>
            </a:xfrm>
            <a:prstGeom prst="irregularSeal1">
              <a:avLst/>
            </a:prstGeom>
            <a:solidFill>
              <a:srgbClr val="FFC000"/>
            </a:solidFill>
            <a:ln w="9525" algn="ctr">
              <a:noFill/>
              <a:round/>
              <a:headEnd/>
              <a:tailEnd/>
            </a:ln>
          </p:spPr>
          <p:txBody>
            <a:bodyPr/>
            <a:lstStyle/>
            <a:p>
              <a:pPr>
                <a:buFont typeface="Wingdings" charset="2"/>
                <a:buNone/>
              </a:pPr>
              <a:r>
                <a:rPr lang="en-US" sz="1400" b="1"/>
                <a:t>New in R2010a</a:t>
              </a:r>
            </a:p>
          </p:txBody>
        </p:sp>
      </p:grpSp>
      <p:sp>
        <p:nvSpPr>
          <p:cNvPr id="25" name="Explosion 1 28"/>
          <p:cNvSpPr>
            <a:spLocks noChangeArrowheads="1"/>
          </p:cNvSpPr>
          <p:nvPr/>
        </p:nvSpPr>
        <p:spPr bwMode="auto">
          <a:xfrm>
            <a:off x="7581900" y="5486400"/>
            <a:ext cx="1562100" cy="1174750"/>
          </a:xfrm>
          <a:prstGeom prst="irregularSeal1">
            <a:avLst/>
          </a:prstGeom>
          <a:solidFill>
            <a:srgbClr val="FFC000"/>
          </a:solidFill>
          <a:ln w="9525" algn="ctr">
            <a:noFill/>
            <a:round/>
            <a:headEnd/>
            <a:tailEnd/>
          </a:ln>
        </p:spPr>
        <p:txBody>
          <a:bodyPr/>
          <a:lstStyle/>
          <a:p>
            <a:pPr>
              <a:buFont typeface="Wingdings" charset="2"/>
              <a:buNone/>
            </a:pPr>
            <a:r>
              <a:rPr lang="en-US" sz="1400" b="1" dirty="0"/>
              <a:t>New in </a:t>
            </a:r>
            <a:r>
              <a:rPr lang="en-US" sz="1400" b="1" dirty="0" smtClean="0"/>
              <a:t>R2011a</a:t>
            </a:r>
            <a:endParaRPr lang="en-US" sz="1400" b="1" dirty="0"/>
          </a:p>
        </p:txBody>
      </p:sp>
    </p:spTree>
    <p:extLst>
      <p:ext uri="{BB962C8B-B14F-4D97-AF65-F5344CB8AC3E}">
        <p14:creationId xmlns:p14="http://schemas.microsoft.com/office/powerpoint/2010/main" val="5605928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381000" y="381000"/>
            <a:ext cx="8142288" cy="1066800"/>
          </a:xfrm>
        </p:spPr>
        <p:txBody>
          <a:bodyPr/>
          <a:lstStyle/>
          <a:p>
            <a:pPr eaLnBrk="1" hangingPunct="1"/>
            <a:r>
              <a:rPr lang="en-US" dirty="0" smtClean="0"/>
              <a:t>Instrument Control Toolbox</a:t>
            </a:r>
            <a:br>
              <a:rPr lang="en-US" dirty="0" smtClean="0"/>
            </a:br>
            <a:r>
              <a:rPr lang="en-US" sz="2000" b="0" i="1" dirty="0" smtClean="0"/>
              <a:t>Control and communicate with test and measurement instruments</a:t>
            </a:r>
            <a:endParaRPr lang="en-US" sz="2000" dirty="0" smtClean="0"/>
          </a:p>
        </p:txBody>
      </p:sp>
      <p:sp>
        <p:nvSpPr>
          <p:cNvPr id="57348" name="Rectangle 3"/>
          <p:cNvSpPr>
            <a:spLocks noGrp="1" noChangeArrowheads="1"/>
          </p:cNvSpPr>
          <p:nvPr>
            <p:ph type="body" sz="half" idx="1"/>
          </p:nvPr>
        </p:nvSpPr>
        <p:spPr>
          <a:xfrm>
            <a:off x="388938" y="1928813"/>
            <a:ext cx="4652962" cy="4419600"/>
          </a:xfrm>
        </p:spPr>
        <p:txBody>
          <a:bodyPr/>
          <a:lstStyle/>
          <a:p>
            <a:pPr eaLnBrk="1" hangingPunct="1"/>
            <a:r>
              <a:rPr lang="en-US" sz="2200" b="0" dirty="0" smtClean="0"/>
              <a:t>Integrate instruments into MATLAB applications and Simulink models</a:t>
            </a:r>
          </a:p>
          <a:p>
            <a:pPr eaLnBrk="1" hangingPunct="1"/>
            <a:r>
              <a:rPr lang="en-US" sz="2200" b="0" dirty="0" smtClean="0"/>
              <a:t>Interactive tool for detecting and controlling instruments </a:t>
            </a:r>
          </a:p>
          <a:p>
            <a:pPr eaLnBrk="1" hangingPunct="1"/>
            <a:r>
              <a:rPr lang="en-US" sz="2200" b="0" dirty="0" smtClean="0"/>
              <a:t>Automatic code generation for faster and easier implementation</a:t>
            </a:r>
          </a:p>
          <a:p>
            <a:pPr eaLnBrk="1" hangingPunct="1"/>
            <a:r>
              <a:rPr lang="en-US" sz="2200" b="0" dirty="0" smtClean="0"/>
              <a:t>Support for IVI, </a:t>
            </a:r>
            <a:r>
              <a:rPr lang="en-US" sz="2200" b="0" dirty="0" err="1" smtClean="0"/>
              <a:t>VXI</a:t>
            </a:r>
            <a:r>
              <a:rPr lang="en-US" sz="2200" b="0" i="1" dirty="0" err="1" smtClean="0"/>
              <a:t>plug&amp;play</a:t>
            </a:r>
            <a:r>
              <a:rPr lang="en-US" sz="2200" b="0" dirty="0" smtClean="0"/>
              <a:t>, and MATLAB instrument drivers </a:t>
            </a:r>
          </a:p>
          <a:p>
            <a:pPr eaLnBrk="1" hangingPunct="1"/>
            <a:r>
              <a:rPr lang="en-US" sz="2200" b="0" dirty="0" smtClean="0"/>
              <a:t>Support for common communication protocols</a:t>
            </a:r>
          </a:p>
        </p:txBody>
      </p:sp>
      <p:pic>
        <p:nvPicPr>
          <p:cNvPr id="5" name="Picture 11" descr="Laptop_only"/>
          <p:cNvPicPr>
            <a:picLocks noChangeAspect="1" noChangeArrowheads="1"/>
          </p:cNvPicPr>
          <p:nvPr/>
        </p:nvPicPr>
        <p:blipFill>
          <a:blip r:embed="rId3" cstate="print"/>
          <a:srcRect/>
          <a:stretch>
            <a:fillRect/>
          </a:stretch>
        </p:blipFill>
        <p:spPr bwMode="auto">
          <a:xfrm>
            <a:off x="5502275" y="3103563"/>
            <a:ext cx="3090863" cy="3116262"/>
          </a:xfrm>
          <a:prstGeom prst="rect">
            <a:avLst/>
          </a:prstGeom>
          <a:noFill/>
          <a:ln w="9525">
            <a:noFill/>
            <a:miter lim="800000"/>
            <a:headEnd/>
            <a:tailEnd/>
          </a:ln>
        </p:spPr>
      </p:pic>
      <p:pic>
        <p:nvPicPr>
          <p:cNvPr id="6" name="Picture 12" descr="N9020A"/>
          <p:cNvPicPr>
            <a:picLocks noChangeAspect="1" noChangeArrowheads="1"/>
          </p:cNvPicPr>
          <p:nvPr/>
        </p:nvPicPr>
        <p:blipFill>
          <a:blip r:embed="rId4" cstate="print"/>
          <a:srcRect/>
          <a:stretch>
            <a:fillRect/>
          </a:stretch>
        </p:blipFill>
        <p:spPr bwMode="auto">
          <a:xfrm>
            <a:off x="5416550" y="1871663"/>
            <a:ext cx="1614488" cy="846137"/>
          </a:xfrm>
          <a:prstGeom prst="rect">
            <a:avLst/>
          </a:prstGeom>
          <a:noFill/>
          <a:ln w="9525">
            <a:noFill/>
            <a:miter lim="800000"/>
            <a:headEnd/>
            <a:tailEnd/>
          </a:ln>
        </p:spPr>
      </p:pic>
      <p:pic>
        <p:nvPicPr>
          <p:cNvPr id="7" name="Picture 13"/>
          <p:cNvPicPr>
            <a:picLocks noChangeAspect="1" noChangeArrowheads="1"/>
          </p:cNvPicPr>
          <p:nvPr/>
        </p:nvPicPr>
        <p:blipFill>
          <a:blip r:embed="rId5" cstate="print"/>
          <a:srcRect/>
          <a:stretch>
            <a:fillRect/>
          </a:stretch>
        </p:blipFill>
        <p:spPr bwMode="auto">
          <a:xfrm>
            <a:off x="7246938" y="1917700"/>
            <a:ext cx="1533525" cy="739775"/>
          </a:xfrm>
          <a:prstGeom prst="rect">
            <a:avLst/>
          </a:prstGeom>
          <a:noFill/>
          <a:ln w="9525">
            <a:noFill/>
            <a:miter lim="800000"/>
            <a:headEnd/>
            <a:tailEnd/>
          </a:ln>
        </p:spPr>
      </p:pic>
    </p:spTree>
    <p:extLst>
      <p:ext uri="{BB962C8B-B14F-4D97-AF65-F5344CB8AC3E}">
        <p14:creationId xmlns:p14="http://schemas.microsoft.com/office/powerpoint/2010/main" val="195010319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body" idx="1"/>
          </p:nvPr>
        </p:nvSpPr>
        <p:spPr>
          <a:xfrm>
            <a:off x="542925" y="1924050"/>
            <a:ext cx="8224838" cy="3876675"/>
          </a:xfrm>
          <a:noFill/>
        </p:spPr>
        <p:txBody>
          <a:bodyPr/>
          <a:lstStyle/>
          <a:p>
            <a:r>
              <a:rPr lang="en-US" sz="2000" b="1" smtClean="0"/>
              <a:t>Instruments from </a:t>
            </a:r>
            <a:r>
              <a:rPr lang="en-US" sz="2000" b="1" smtClean="0">
                <a:hlinkClick r:id="rId3"/>
              </a:rPr>
              <a:t>Agilent</a:t>
            </a:r>
            <a:r>
              <a:rPr lang="en-US" sz="2000" b="1" smtClean="0"/>
              <a:t>, Anritsu, </a:t>
            </a:r>
            <a:r>
              <a:rPr lang="en-US" sz="2000" b="1" smtClean="0">
                <a:hlinkClick r:id="rId4"/>
              </a:rPr>
              <a:t>LeCroy</a:t>
            </a:r>
            <a:r>
              <a:rPr lang="en-US" sz="2000" b="1" smtClean="0"/>
              <a:t>, </a:t>
            </a:r>
            <a:r>
              <a:rPr lang="en-US" sz="2000" b="1" smtClean="0">
                <a:hlinkClick r:id="rId5"/>
              </a:rPr>
              <a:t>Rohde &amp; Schwarz</a:t>
            </a:r>
            <a:r>
              <a:rPr lang="en-US" sz="2000" b="1" smtClean="0"/>
              <a:t>, </a:t>
            </a:r>
            <a:r>
              <a:rPr lang="en-US" sz="2000" b="1" smtClean="0">
                <a:hlinkClick r:id="rId6"/>
              </a:rPr>
              <a:t>Tabor</a:t>
            </a:r>
            <a:r>
              <a:rPr lang="en-US" sz="2000" b="1" smtClean="0"/>
              <a:t>, </a:t>
            </a:r>
            <a:r>
              <a:rPr lang="en-US" sz="2000" b="1" smtClean="0">
                <a:hlinkClick r:id="rId7"/>
              </a:rPr>
              <a:t>Tektronix</a:t>
            </a:r>
            <a:r>
              <a:rPr lang="en-US" sz="2000" b="1" smtClean="0"/>
              <a:t>, and others </a:t>
            </a:r>
          </a:p>
          <a:p>
            <a:endParaRPr lang="en-US" sz="2000" b="1" smtClean="0"/>
          </a:p>
          <a:p>
            <a:r>
              <a:rPr lang="en-US" sz="2000" b="1" smtClean="0"/>
              <a:t>Instruments and devices supporting common communication protocols (</a:t>
            </a:r>
            <a:r>
              <a:rPr lang="en-US" sz="2000" b="1" smtClean="0">
                <a:hlinkClick r:id="rId8"/>
              </a:rPr>
              <a:t>GPIB</a:t>
            </a:r>
            <a:r>
              <a:rPr lang="en-US" sz="2000" b="1" smtClean="0"/>
              <a:t>, </a:t>
            </a:r>
            <a:r>
              <a:rPr lang="en-US" sz="2000" b="1" smtClean="0">
                <a:hlinkClick r:id="rId9"/>
              </a:rPr>
              <a:t>VISA</a:t>
            </a:r>
            <a:r>
              <a:rPr lang="en-US" sz="2000" b="1" smtClean="0"/>
              <a:t>, </a:t>
            </a:r>
            <a:r>
              <a:rPr lang="en-US" sz="2000" b="1" smtClean="0">
                <a:hlinkClick r:id="rId10"/>
              </a:rPr>
              <a:t>TCP/IP</a:t>
            </a:r>
            <a:r>
              <a:rPr lang="en-US" sz="2000" b="1" smtClean="0"/>
              <a:t>, </a:t>
            </a:r>
            <a:r>
              <a:rPr lang="en-US" sz="2000" b="1" smtClean="0">
                <a:hlinkClick r:id="rId11"/>
              </a:rPr>
              <a:t>UDP</a:t>
            </a:r>
            <a:r>
              <a:rPr lang="en-US" sz="2000" b="1" smtClean="0"/>
              <a:t>, and </a:t>
            </a:r>
            <a:r>
              <a:rPr lang="en-US" sz="2000" b="1" smtClean="0">
                <a:hlinkClick r:id="rId12"/>
              </a:rPr>
              <a:t>serial</a:t>
            </a:r>
            <a:r>
              <a:rPr lang="en-US" sz="2000" b="1" smtClean="0"/>
              <a:t>) </a:t>
            </a:r>
          </a:p>
          <a:p>
            <a:endParaRPr lang="en-US" sz="2000" b="1" smtClean="0"/>
          </a:p>
          <a:p>
            <a:r>
              <a:rPr lang="en-US" sz="2000" b="1" smtClean="0">
                <a:hlinkClick r:id="rId12"/>
              </a:rPr>
              <a:t>Serial devices</a:t>
            </a:r>
            <a:r>
              <a:rPr lang="en-US" sz="2000" b="1" smtClean="0"/>
              <a:t> – Any device with a RS-232, RS-422, or RS-485 interface (EEGs, gas chronometers, mass spectrometers, etc.)</a:t>
            </a:r>
          </a:p>
          <a:p>
            <a:endParaRPr lang="en-US" sz="2000" b="1" smtClean="0"/>
          </a:p>
          <a:p>
            <a:r>
              <a:rPr lang="en-US" sz="2000" b="1" smtClean="0"/>
              <a:t>Instruments using industry-standard instrument drivers </a:t>
            </a:r>
            <a:br>
              <a:rPr lang="en-US" sz="2000" b="1" smtClean="0"/>
            </a:br>
            <a:r>
              <a:rPr lang="en-US" sz="2000" b="1" smtClean="0"/>
              <a:t>(</a:t>
            </a:r>
            <a:r>
              <a:rPr lang="en-US" sz="2000" b="1" smtClean="0">
                <a:hlinkClick r:id="rId13"/>
              </a:rPr>
              <a:t>IVI</a:t>
            </a:r>
            <a:r>
              <a:rPr lang="en-US" sz="2000" b="1" smtClean="0"/>
              <a:t>, </a:t>
            </a:r>
            <a:r>
              <a:rPr lang="en-US" sz="2000" b="1" smtClean="0">
                <a:hlinkClick r:id="rId14"/>
              </a:rPr>
              <a:t>VXI</a:t>
            </a:r>
            <a:r>
              <a:rPr lang="en-US" sz="2000" b="1" i="1" smtClean="0">
                <a:hlinkClick r:id="rId14"/>
              </a:rPr>
              <a:t>plug&amp;play</a:t>
            </a:r>
            <a:r>
              <a:rPr lang="en-US" sz="2000" b="1" smtClean="0"/>
              <a:t>, </a:t>
            </a:r>
            <a:r>
              <a:rPr lang="en-US" sz="2000" b="1" smtClean="0">
                <a:hlinkClick r:id="rId15"/>
              </a:rPr>
              <a:t>LXI</a:t>
            </a:r>
            <a:r>
              <a:rPr lang="en-US" sz="2000" b="1" smtClean="0"/>
              <a:t>)</a:t>
            </a:r>
          </a:p>
        </p:txBody>
      </p:sp>
      <p:sp>
        <p:nvSpPr>
          <p:cNvPr id="11267" name="Line 3"/>
          <p:cNvSpPr>
            <a:spLocks noChangeShapeType="1"/>
          </p:cNvSpPr>
          <p:nvPr/>
        </p:nvSpPr>
        <p:spPr bwMode="auto">
          <a:xfrm>
            <a:off x="495300" y="1822450"/>
            <a:ext cx="8153400" cy="0"/>
          </a:xfrm>
          <a:prstGeom prst="line">
            <a:avLst/>
          </a:prstGeom>
          <a:noFill/>
          <a:ln w="19050">
            <a:solidFill>
              <a:srgbClr val="3D83C9"/>
            </a:solidFill>
            <a:round/>
            <a:headEnd/>
            <a:tailEnd/>
          </a:ln>
        </p:spPr>
        <p:txBody>
          <a:bodyPr/>
          <a:lstStyle/>
          <a:p>
            <a:endParaRPr lang="en-US"/>
          </a:p>
        </p:txBody>
      </p:sp>
      <p:sp>
        <p:nvSpPr>
          <p:cNvPr id="11268" name="Line 4"/>
          <p:cNvSpPr>
            <a:spLocks noChangeShapeType="1"/>
          </p:cNvSpPr>
          <p:nvPr/>
        </p:nvSpPr>
        <p:spPr bwMode="auto">
          <a:xfrm>
            <a:off x="495300" y="2743200"/>
            <a:ext cx="8153400" cy="0"/>
          </a:xfrm>
          <a:prstGeom prst="line">
            <a:avLst/>
          </a:prstGeom>
          <a:noFill/>
          <a:ln w="19050">
            <a:solidFill>
              <a:srgbClr val="3D83C9"/>
            </a:solidFill>
            <a:round/>
            <a:headEnd/>
            <a:tailEnd/>
          </a:ln>
        </p:spPr>
        <p:txBody>
          <a:bodyPr/>
          <a:lstStyle/>
          <a:p>
            <a:endParaRPr lang="en-US"/>
          </a:p>
        </p:txBody>
      </p:sp>
      <p:sp>
        <p:nvSpPr>
          <p:cNvPr id="11269" name="Line 5"/>
          <p:cNvSpPr>
            <a:spLocks noChangeShapeType="1"/>
          </p:cNvSpPr>
          <p:nvPr/>
        </p:nvSpPr>
        <p:spPr bwMode="auto">
          <a:xfrm>
            <a:off x="495300" y="3886200"/>
            <a:ext cx="8153400" cy="0"/>
          </a:xfrm>
          <a:prstGeom prst="line">
            <a:avLst/>
          </a:prstGeom>
          <a:noFill/>
          <a:ln w="19050">
            <a:solidFill>
              <a:srgbClr val="3D83C9"/>
            </a:solidFill>
            <a:round/>
            <a:headEnd/>
            <a:tailEnd/>
          </a:ln>
        </p:spPr>
        <p:txBody>
          <a:bodyPr/>
          <a:lstStyle/>
          <a:p>
            <a:endParaRPr lang="en-US"/>
          </a:p>
        </p:txBody>
      </p:sp>
      <p:sp>
        <p:nvSpPr>
          <p:cNvPr id="11270" name="Line 6"/>
          <p:cNvSpPr>
            <a:spLocks noChangeShapeType="1"/>
          </p:cNvSpPr>
          <p:nvPr/>
        </p:nvSpPr>
        <p:spPr bwMode="auto">
          <a:xfrm>
            <a:off x="533400" y="4953000"/>
            <a:ext cx="8153400" cy="0"/>
          </a:xfrm>
          <a:prstGeom prst="line">
            <a:avLst/>
          </a:prstGeom>
          <a:noFill/>
          <a:ln w="19050">
            <a:solidFill>
              <a:srgbClr val="3D83C9"/>
            </a:solidFill>
            <a:round/>
            <a:headEnd/>
            <a:tailEnd/>
          </a:ln>
        </p:spPr>
        <p:txBody>
          <a:bodyPr/>
          <a:lstStyle/>
          <a:p>
            <a:endParaRPr lang="en-US"/>
          </a:p>
        </p:txBody>
      </p:sp>
      <p:sp>
        <p:nvSpPr>
          <p:cNvPr id="11271" name="Rectangle 7"/>
          <p:cNvSpPr>
            <a:spLocks noGrp="1" noChangeArrowheads="1"/>
          </p:cNvSpPr>
          <p:nvPr>
            <p:ph type="title"/>
          </p:nvPr>
        </p:nvSpPr>
        <p:spPr>
          <a:xfrm>
            <a:off x="533400" y="381000"/>
            <a:ext cx="8042275" cy="800100"/>
          </a:xfrm>
          <a:noFill/>
        </p:spPr>
        <p:txBody>
          <a:bodyPr/>
          <a:lstStyle/>
          <a:p>
            <a:r>
              <a:rPr lang="en-US" dirty="0" smtClean="0"/>
              <a:t>Instrument Control Toolbox: </a:t>
            </a:r>
            <a:br>
              <a:rPr lang="en-US" dirty="0" smtClean="0"/>
            </a:br>
            <a:r>
              <a:rPr lang="en-US" dirty="0" smtClean="0"/>
              <a:t>Supported Hardware</a:t>
            </a:r>
          </a:p>
        </p:txBody>
      </p:sp>
      <p:sp>
        <p:nvSpPr>
          <p:cNvPr id="11272" name="Rectangle 8"/>
          <p:cNvSpPr>
            <a:spLocks noChangeArrowheads="1"/>
          </p:cNvSpPr>
          <p:nvPr/>
        </p:nvSpPr>
        <p:spPr bwMode="auto">
          <a:xfrm>
            <a:off x="225425" y="6521450"/>
            <a:ext cx="7686675" cy="336550"/>
          </a:xfrm>
          <a:prstGeom prst="rect">
            <a:avLst/>
          </a:prstGeom>
          <a:noFill/>
          <a:ln w="9525" algn="ctr">
            <a:noFill/>
            <a:miter lim="800000"/>
            <a:headEnd/>
            <a:tailEnd/>
          </a:ln>
        </p:spPr>
        <p:txBody>
          <a:bodyPr wrap="none">
            <a:spAutoFit/>
          </a:bodyPr>
          <a:lstStyle/>
          <a:p>
            <a:pPr algn="ctr">
              <a:buFont typeface="Wingdings" pitchFamily="2" charset="2"/>
              <a:buNone/>
            </a:pPr>
            <a:r>
              <a:rPr lang="en-US" sz="1600"/>
              <a:t>For a complete list, visit </a:t>
            </a:r>
            <a:r>
              <a:rPr lang="en-US" sz="1600" u="sng">
                <a:solidFill>
                  <a:schemeClr val="hlink"/>
                </a:solidFill>
              </a:rPr>
              <a:t>www.mathworks.com/products/instrument/supportedio.html</a:t>
            </a:r>
          </a:p>
        </p:txBody>
      </p:sp>
      <p:pic>
        <p:nvPicPr>
          <p:cNvPr id="11273" name="Picture 9"/>
          <p:cNvPicPr>
            <a:picLocks noChangeAspect="1" noChangeArrowheads="1"/>
          </p:cNvPicPr>
          <p:nvPr/>
        </p:nvPicPr>
        <p:blipFill>
          <a:blip r:embed="rId16" cstate="print"/>
          <a:srcRect/>
          <a:stretch>
            <a:fillRect/>
          </a:stretch>
        </p:blipFill>
        <p:spPr bwMode="auto">
          <a:xfrm>
            <a:off x="3751263" y="5399088"/>
            <a:ext cx="4156075" cy="1141412"/>
          </a:xfrm>
          <a:prstGeom prst="rect">
            <a:avLst/>
          </a:prstGeom>
          <a:noFill/>
          <a:ln w="9525">
            <a:noFill/>
            <a:miter lim="800000"/>
            <a:headEnd/>
            <a:tailEnd/>
          </a:ln>
        </p:spPr>
      </p:pic>
    </p:spTree>
    <p:extLst>
      <p:ext uri="{BB962C8B-B14F-4D97-AF65-F5344CB8AC3E}">
        <p14:creationId xmlns:p14="http://schemas.microsoft.com/office/powerpoint/2010/main" val="7811317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Summary of Data Access Solutions</a:t>
            </a:r>
            <a:endParaRPr lang="en-US" dirty="0"/>
          </a:p>
        </p:txBody>
      </p:sp>
      <p:sp>
        <p:nvSpPr>
          <p:cNvPr id="4" name="Content Placeholder 3"/>
          <p:cNvSpPr>
            <a:spLocks noGrp="1"/>
          </p:cNvSpPr>
          <p:nvPr>
            <p:ph idx="1"/>
          </p:nvPr>
        </p:nvSpPr>
        <p:spPr>
          <a:xfrm>
            <a:off x="457200" y="1295400"/>
            <a:ext cx="8077200" cy="4876800"/>
          </a:xfrm>
        </p:spPr>
        <p:txBody>
          <a:bodyPr/>
          <a:lstStyle/>
          <a:p>
            <a:pPr lvl="0"/>
            <a:r>
              <a:rPr lang="en-US" dirty="0" smtClean="0"/>
              <a:t>Collect data directly from MATLAB or Simulink</a:t>
            </a:r>
          </a:p>
          <a:p>
            <a:pPr lvl="1"/>
            <a:r>
              <a:rPr lang="en-US" dirty="0" smtClean="0"/>
              <a:t>Collect and Analyze the data in the same environment</a:t>
            </a:r>
          </a:p>
          <a:p>
            <a:pPr lvl="0"/>
            <a:r>
              <a:rPr lang="en-US" dirty="0" smtClean="0"/>
              <a:t>Use this data to verify designs or as input to models</a:t>
            </a:r>
          </a:p>
          <a:p>
            <a:pPr lvl="0"/>
            <a:r>
              <a:rPr lang="en-US" dirty="0" smtClean="0"/>
              <a:t>Make additional use of collected data</a:t>
            </a:r>
            <a:endParaRPr lang="en-US" dirty="0"/>
          </a:p>
        </p:txBody>
      </p:sp>
    </p:spTree>
    <p:extLst>
      <p:ext uri="{BB962C8B-B14F-4D97-AF65-F5344CB8AC3E}">
        <p14:creationId xmlns:p14="http://schemas.microsoft.com/office/powerpoint/2010/main" val="1597996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9" name="Rectangle 3"/>
          <p:cNvSpPr>
            <a:spLocks noGrp="1" noChangeArrowheads="1"/>
          </p:cNvSpPr>
          <p:nvPr>
            <p:ph type="title"/>
          </p:nvPr>
        </p:nvSpPr>
        <p:spPr>
          <a:xfrm>
            <a:off x="381000" y="381000"/>
            <a:ext cx="7772400" cy="1066800"/>
          </a:xfrm>
        </p:spPr>
        <p:txBody>
          <a:bodyPr/>
          <a:lstStyle/>
          <a:p>
            <a:pPr eaLnBrk="1" hangingPunct="1"/>
            <a:r>
              <a:rPr lang="en-US" dirty="0" smtClean="0"/>
              <a:t>Products for Battery Parameterization</a:t>
            </a:r>
          </a:p>
        </p:txBody>
      </p:sp>
      <p:sp>
        <p:nvSpPr>
          <p:cNvPr id="55300" name="Rectangle 4"/>
          <p:cNvSpPr>
            <a:spLocks noGrp="1" noChangeArrowheads="1"/>
          </p:cNvSpPr>
          <p:nvPr>
            <p:ph type="body" idx="1"/>
          </p:nvPr>
        </p:nvSpPr>
        <p:spPr>
          <a:xfrm>
            <a:off x="381000" y="1295400"/>
            <a:ext cx="3429000" cy="4419600"/>
          </a:xfrm>
        </p:spPr>
        <p:txBody>
          <a:bodyPr/>
          <a:lstStyle/>
          <a:p>
            <a:pPr eaLnBrk="1" hangingPunct="1">
              <a:buFont typeface="Zapf Dingbats" charset="2"/>
              <a:buNone/>
            </a:pPr>
            <a:r>
              <a:rPr lang="en-US" sz="2000" dirty="0" err="1" smtClean="0">
                <a:solidFill>
                  <a:srgbClr val="FF6600"/>
                </a:solidFill>
              </a:rPr>
              <a:t>Simscape</a:t>
            </a:r>
            <a:r>
              <a:rPr lang="en-US" sz="2000" dirty="0" smtClean="0">
                <a:solidFill>
                  <a:srgbClr val="FF6600"/>
                </a:solidFill>
              </a:rPr>
              <a:t> </a:t>
            </a:r>
            <a:endParaRPr lang="en-US" sz="2000" b="0" dirty="0" smtClean="0"/>
          </a:p>
          <a:p>
            <a:pPr eaLnBrk="1" hangingPunct="1"/>
            <a:r>
              <a:rPr lang="en-US" sz="2000" b="0" dirty="0" smtClean="0"/>
              <a:t>Model and Simulate multi-domain physica</a:t>
            </a:r>
            <a:r>
              <a:rPr lang="en-US" sz="2000" dirty="0" smtClean="0"/>
              <a:t>l systems</a:t>
            </a:r>
          </a:p>
          <a:p>
            <a:pPr eaLnBrk="1" hangingPunct="1"/>
            <a:endParaRPr lang="en-US" sz="2000" b="0" dirty="0" smtClean="0"/>
          </a:p>
          <a:p>
            <a:pPr>
              <a:buNone/>
            </a:pPr>
            <a:r>
              <a:rPr lang="en-US" sz="2000" dirty="0" err="1" smtClean="0">
                <a:solidFill>
                  <a:srgbClr val="FF6600"/>
                </a:solidFill>
              </a:rPr>
              <a:t>SimPowerSystems</a:t>
            </a:r>
            <a:endParaRPr lang="en-US" sz="2000" dirty="0">
              <a:solidFill>
                <a:srgbClr val="FF6600"/>
              </a:solidFill>
            </a:endParaRPr>
          </a:p>
          <a:p>
            <a:r>
              <a:rPr lang="en-US" sz="2000" dirty="0"/>
              <a:t>Model and simulate electrical power </a:t>
            </a:r>
            <a:r>
              <a:rPr lang="en-US" sz="2000" dirty="0" smtClean="0"/>
              <a:t>systems</a:t>
            </a:r>
          </a:p>
          <a:p>
            <a:pPr marL="0" indent="0">
              <a:buNone/>
            </a:pPr>
            <a:r>
              <a:rPr lang="en-US" sz="2000" dirty="0" smtClean="0"/>
              <a:t/>
            </a:r>
            <a:br>
              <a:rPr lang="en-US" sz="2000" dirty="0" smtClean="0"/>
            </a:br>
            <a:r>
              <a:rPr lang="en-US" sz="2000" dirty="0" smtClean="0">
                <a:solidFill>
                  <a:srgbClr val="FF6600"/>
                </a:solidFill>
              </a:rPr>
              <a:t>Simulink Design Optimization</a:t>
            </a:r>
          </a:p>
          <a:p>
            <a:r>
              <a:rPr lang="en-US" sz="2000" dirty="0"/>
              <a:t>Estimate and optimize Simulink model parameters</a:t>
            </a:r>
          </a:p>
          <a:p>
            <a:pPr marL="0" indent="0">
              <a:buNone/>
            </a:pPr>
            <a:r>
              <a:rPr lang="en-US" sz="2000" dirty="0"/>
              <a:t/>
            </a:r>
            <a:br>
              <a:rPr lang="en-US" sz="2000" dirty="0"/>
            </a:br>
            <a:endParaRPr lang="en-US" sz="2000" dirty="0" smtClean="0"/>
          </a:p>
        </p:txBody>
      </p:sp>
      <p:sp>
        <p:nvSpPr>
          <p:cNvPr id="55301" name="Rectangle 5"/>
          <p:cNvSpPr>
            <a:spLocks noChangeArrowheads="1"/>
          </p:cNvSpPr>
          <p:nvPr/>
        </p:nvSpPr>
        <p:spPr bwMode="auto">
          <a:xfrm>
            <a:off x="-14288" y="3176588"/>
            <a:ext cx="9144001" cy="0"/>
          </a:xfrm>
          <a:prstGeom prst="rect">
            <a:avLst/>
          </a:prstGeom>
          <a:noFill/>
          <a:ln w="9525">
            <a:noFill/>
            <a:miter lim="800000"/>
            <a:headEnd/>
            <a:tailEnd/>
          </a:ln>
        </p:spPr>
        <p:txBody>
          <a:bodyPr tIns="91440" bIns="91440">
            <a:spAutoFit/>
          </a:bodyPr>
          <a:lstStyle/>
          <a:p>
            <a:endParaRPr lang="en-US"/>
          </a:p>
        </p:txBody>
      </p:sp>
      <p:pic>
        <p:nvPicPr>
          <p:cNvPr id="59" name="Picture 2"/>
          <p:cNvPicPr>
            <a:picLocks noChangeAspect="1" noChangeArrowheads="1"/>
          </p:cNvPicPr>
          <p:nvPr/>
        </p:nvPicPr>
        <p:blipFill>
          <a:blip r:embed="rId3" cstate="print"/>
          <a:srcRect/>
          <a:stretch>
            <a:fillRect/>
          </a:stretch>
        </p:blipFill>
        <p:spPr bwMode="auto">
          <a:xfrm>
            <a:off x="6629400" y="3191828"/>
            <a:ext cx="2361429" cy="2198572"/>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p:spPr>
      </p:pic>
      <p:pic>
        <p:nvPicPr>
          <p:cNvPr id="61" name="Picture 1"/>
          <p:cNvPicPr>
            <a:picLocks noChangeAspect="1" noChangeArrowheads="1"/>
          </p:cNvPicPr>
          <p:nvPr/>
        </p:nvPicPr>
        <p:blipFill>
          <a:blip r:embed="rId4" cstate="print"/>
          <a:srcRect/>
          <a:stretch>
            <a:fillRect/>
          </a:stretch>
        </p:blipFill>
        <p:spPr bwMode="auto">
          <a:xfrm>
            <a:off x="5638800" y="1142999"/>
            <a:ext cx="3052381" cy="1880953"/>
          </a:xfrm>
          <a:prstGeom prst="rect">
            <a:avLst/>
          </a:prstGeom>
          <a:noFill/>
          <a:ln w="9525">
            <a:solidFill>
              <a:srgbClr val="C0C0C0"/>
            </a:solidFill>
            <a:miter lim="800000"/>
            <a:headEnd/>
            <a:tailEnd/>
          </a:ln>
          <a:effectLst>
            <a:outerShdw blurRad="50800" dist="38100" dir="2700000" algn="tl" rotWithShape="0">
              <a:prstClr val="black">
                <a:alpha val="40000"/>
              </a:prstClr>
            </a:outerShdw>
          </a:effectLst>
        </p:spPr>
      </p:pic>
      <p:pic>
        <p:nvPicPr>
          <p:cNvPr id="62" name="Picture 5" descr="0_2.bmp"/>
          <p:cNvPicPr>
            <a:picLocks noChangeAspect="1"/>
          </p:cNvPicPr>
          <p:nvPr/>
        </p:nvPicPr>
        <p:blipFill>
          <a:blip r:embed="rId5" cstate="print"/>
          <a:stretch>
            <a:fillRect/>
          </a:stretch>
        </p:blipFill>
        <p:spPr bwMode="auto">
          <a:xfrm>
            <a:off x="3769709" y="3581400"/>
            <a:ext cx="2667000" cy="2245691"/>
          </a:xfrm>
          <a:prstGeom prst="rect">
            <a:avLst/>
          </a:prstGeom>
          <a:noFill/>
          <a:ln w="9525">
            <a:noFill/>
            <a:miter lim="800000"/>
            <a:headEnd/>
            <a:tailEnd/>
          </a:ln>
        </p:spPr>
      </p:pic>
    </p:spTree>
    <p:extLst>
      <p:ext uri="{BB962C8B-B14F-4D97-AF65-F5344CB8AC3E}">
        <p14:creationId xmlns:p14="http://schemas.microsoft.com/office/powerpoint/2010/main" val="2601916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54" y="530147"/>
            <a:ext cx="8763000" cy="477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946" y="5528300"/>
            <a:ext cx="2119313" cy="12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116094" y="3648101"/>
            <a:ext cx="1225015" cy="307777"/>
          </a:xfrm>
          <a:prstGeom prst="rect">
            <a:avLst/>
          </a:prstGeom>
          <a:noFill/>
        </p:spPr>
        <p:txBody>
          <a:bodyPr wrap="none" rtlCol="0">
            <a:spAutoFit/>
          </a:bodyPr>
          <a:lstStyle/>
          <a:p>
            <a:r>
              <a:rPr lang="en-US" sz="1400" dirty="0" smtClean="0">
                <a:latin typeface="Arial" pitchFamily="34" charset="0"/>
                <a:cs typeface="Arial" pitchFamily="34" charset="0"/>
              </a:rPr>
              <a:t>© IEEE 2012</a:t>
            </a:r>
            <a:endParaRPr lang="en-US" sz="1400" dirty="0">
              <a:latin typeface="Arial" pitchFamily="34" charset="0"/>
              <a:cs typeface="Arial" pitchFamily="34" charset="0"/>
            </a:endParaRPr>
          </a:p>
        </p:txBody>
      </p:sp>
    </p:spTree>
    <p:extLst>
      <p:ext uri="{BB962C8B-B14F-4D97-AF65-F5344CB8AC3E}">
        <p14:creationId xmlns:p14="http://schemas.microsoft.com/office/powerpoint/2010/main" val="926605204"/>
      </p:ext>
    </p:extLst>
  </p:cSld>
  <p:clrMapOvr>
    <a:masterClrMapping/>
  </p:clrMapOvr>
  <mc:AlternateContent xmlns:mc="http://schemas.openxmlformats.org/markup-compatibility/2006" xmlns:p14="http://schemas.microsoft.com/office/powerpoint/2010/main">
    <mc:Choice Requires="p14">
      <p:transition spd="slow" p14:dur="2000" advTm="4735"/>
    </mc:Choice>
    <mc:Fallback xmlns="">
      <p:transition spd="slow" advTm="4735"/>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AutoShape 18"/>
          <p:cNvSpPr>
            <a:spLocks noChangeArrowheads="1"/>
          </p:cNvSpPr>
          <p:nvPr/>
        </p:nvSpPr>
        <p:spPr bwMode="auto">
          <a:xfrm>
            <a:off x="160352" y="4496430"/>
            <a:ext cx="8666254" cy="1895225"/>
          </a:xfrm>
          <a:prstGeom prst="roundRect">
            <a:avLst>
              <a:gd name="adj" fmla="val 16667"/>
            </a:avLst>
          </a:prstGeom>
          <a:solidFill>
            <a:srgbClr val="C0C0C0">
              <a:alpha val="20000"/>
            </a:srgbClr>
          </a:solidFill>
          <a:ln w="9525" algn="ctr">
            <a:noFill/>
            <a:round/>
            <a:headEnd/>
            <a:tailEnd/>
          </a:ln>
        </p:spPr>
        <p:txBody>
          <a:bodyPr wrap="none" anchor="ctr"/>
          <a:lstStyle/>
          <a:p>
            <a:endParaRPr lang="en-US"/>
          </a:p>
        </p:txBody>
      </p:sp>
      <p:grpSp>
        <p:nvGrpSpPr>
          <p:cNvPr id="2" name="Group 24"/>
          <p:cNvGrpSpPr/>
          <p:nvPr/>
        </p:nvGrpSpPr>
        <p:grpSpPr>
          <a:xfrm>
            <a:off x="359459" y="4611090"/>
            <a:ext cx="7605017" cy="1660475"/>
            <a:chOff x="359459" y="4611090"/>
            <a:chExt cx="7605017" cy="1660475"/>
          </a:xfrm>
        </p:grpSpPr>
        <p:pic>
          <p:nvPicPr>
            <p:cNvPr id="24" name="Picture 23" descr="Radar Signal Analysis and Processing Using MATLAB"/>
            <p:cNvPicPr>
              <a:picLocks noChangeAspect="1"/>
            </p:cNvPicPr>
            <p:nvPr/>
          </p:nvPicPr>
          <p:blipFill>
            <a:blip r:embed="rId3" cstate="print"/>
            <a:stretch>
              <a:fillRect/>
            </a:stretch>
          </p:blipFill>
          <p:spPr bwMode="auto">
            <a:xfrm>
              <a:off x="3651115" y="4612729"/>
              <a:ext cx="928380" cy="1401903"/>
            </a:xfrm>
            <a:prstGeom prst="rect">
              <a:avLst/>
            </a:prstGeom>
            <a:noFill/>
            <a:ln w="6350">
              <a:noFill/>
              <a:miter lim="800000"/>
              <a:headEnd/>
              <a:tailEnd/>
            </a:ln>
            <a:effectLst>
              <a:outerShdw blurRad="50800" dist="38100" dir="3240000" algn="ctr" rotWithShape="0">
                <a:srgbClr val="000000">
                  <a:alpha val="38000"/>
                </a:srgbClr>
              </a:outerShdw>
            </a:effectLst>
            <a:scene3d>
              <a:camera prst="orthographicFront"/>
              <a:lightRig rig="threePt" dir="t"/>
            </a:scene3d>
            <a:sp3d prstMaterial="metal">
              <a:bevelT w="38100" h="25400"/>
              <a:extrusionClr>
                <a:schemeClr val="bg1">
                  <a:lumMod val="95000"/>
                </a:schemeClr>
              </a:extrusionClr>
            </a:sp3d>
          </p:spPr>
        </p:pic>
        <p:pic>
          <p:nvPicPr>
            <p:cNvPr id="21" name="Picture 20" descr="Digital Image Processing Using MATLAB, 2e"/>
            <p:cNvPicPr>
              <a:picLocks noChangeAspect="1"/>
            </p:cNvPicPr>
            <p:nvPr/>
          </p:nvPicPr>
          <p:blipFill>
            <a:blip r:embed="rId4" cstate="print"/>
            <a:stretch>
              <a:fillRect/>
            </a:stretch>
          </p:blipFill>
          <p:spPr bwMode="auto">
            <a:xfrm>
              <a:off x="5267530" y="4611090"/>
              <a:ext cx="1090380" cy="1401903"/>
            </a:xfrm>
            <a:prstGeom prst="rect">
              <a:avLst/>
            </a:prstGeom>
            <a:noFill/>
            <a:ln w="6350">
              <a:noFill/>
              <a:miter lim="800000"/>
              <a:headEnd/>
              <a:tailEnd/>
            </a:ln>
            <a:effectLst>
              <a:outerShdw blurRad="50800" dist="38100" dir="3240000" algn="ctr" rotWithShape="0">
                <a:srgbClr val="000000">
                  <a:alpha val="38000"/>
                </a:srgbClr>
              </a:outerShdw>
            </a:effectLst>
            <a:scene3d>
              <a:camera prst="orthographicFront"/>
              <a:lightRig rig="threePt" dir="t"/>
            </a:scene3d>
            <a:sp3d prstMaterial="metal">
              <a:bevelT w="38100" h="25400"/>
              <a:extrusionClr>
                <a:schemeClr val="bg1">
                  <a:lumMod val="95000"/>
                </a:schemeClr>
              </a:extrusionClr>
            </a:sp3d>
          </p:spPr>
        </p:pic>
        <p:pic>
          <p:nvPicPr>
            <p:cNvPr id="17" name="Picture 16" descr="measuring market risk 2e"/>
            <p:cNvPicPr>
              <a:picLocks noChangeAspect="1"/>
            </p:cNvPicPr>
            <p:nvPr/>
          </p:nvPicPr>
          <p:blipFill>
            <a:blip r:embed="rId5" cstate="print"/>
            <a:stretch>
              <a:fillRect/>
            </a:stretch>
          </p:blipFill>
          <p:spPr bwMode="auto">
            <a:xfrm>
              <a:off x="2116354" y="4611090"/>
              <a:ext cx="1061872" cy="1401903"/>
            </a:xfrm>
            <a:prstGeom prst="rect">
              <a:avLst/>
            </a:prstGeom>
            <a:noFill/>
            <a:ln w="6350">
              <a:noFill/>
              <a:miter lim="800000"/>
              <a:headEnd/>
              <a:tailEnd/>
            </a:ln>
            <a:effectLst>
              <a:outerShdw blurRad="50800" dist="38100" dir="3240000" algn="ctr" rotWithShape="0">
                <a:srgbClr val="000000">
                  <a:alpha val="38000"/>
                </a:srgbClr>
              </a:outerShdw>
            </a:effectLst>
            <a:scene3d>
              <a:camera prst="orthographicFront"/>
              <a:lightRig rig="threePt" dir="t"/>
            </a:scene3d>
            <a:sp3d prstMaterial="metal">
              <a:bevelT w="38100" h="25400"/>
              <a:extrusionClr>
                <a:schemeClr val="bg1">
                  <a:lumMod val="95000"/>
                </a:schemeClr>
              </a:extrusionClr>
            </a:sp3d>
          </p:spPr>
        </p:pic>
        <p:pic>
          <p:nvPicPr>
            <p:cNvPr id="16" name="Picture 15" descr="Systems Bioinformatics: An Engineering Case-Based Approach"/>
            <p:cNvPicPr>
              <a:picLocks noChangeAspect="1"/>
            </p:cNvPicPr>
            <p:nvPr/>
          </p:nvPicPr>
          <p:blipFill>
            <a:blip r:embed="rId6" cstate="print"/>
            <a:stretch>
              <a:fillRect/>
            </a:stretch>
          </p:blipFill>
          <p:spPr bwMode="auto">
            <a:xfrm>
              <a:off x="359459" y="4611090"/>
              <a:ext cx="993597" cy="1401903"/>
            </a:xfrm>
            <a:prstGeom prst="rect">
              <a:avLst/>
            </a:prstGeom>
            <a:noFill/>
            <a:ln w="6350">
              <a:noFill/>
              <a:miter lim="800000"/>
              <a:headEnd/>
              <a:tailEnd/>
            </a:ln>
            <a:effectLst>
              <a:outerShdw blurRad="50800" dist="38100" dir="3240000" algn="ctr" rotWithShape="0">
                <a:srgbClr val="000000">
                  <a:alpha val="38000"/>
                </a:srgbClr>
              </a:outerShdw>
            </a:effectLst>
            <a:scene3d>
              <a:camera prst="orthographicFront"/>
              <a:lightRig rig="threePt" dir="t"/>
            </a:scene3d>
            <a:sp3d prstMaterial="metal">
              <a:bevelT w="38100" h="25400"/>
              <a:extrusionClr>
                <a:schemeClr val="bg1">
                  <a:lumMod val="95000"/>
                </a:schemeClr>
              </a:extrusionClr>
            </a:sp3d>
          </p:spPr>
        </p:pic>
        <p:pic>
          <p:nvPicPr>
            <p:cNvPr id="19" name="Picture 11"/>
            <p:cNvPicPr>
              <a:picLocks noChangeAspect="1" noChangeArrowheads="1"/>
            </p:cNvPicPr>
            <p:nvPr/>
          </p:nvPicPr>
          <p:blipFill>
            <a:blip r:embed="rId7" cstate="print"/>
            <a:srcRect l="15961"/>
            <a:stretch>
              <a:fillRect/>
            </a:stretch>
          </p:blipFill>
          <p:spPr bwMode="auto">
            <a:xfrm>
              <a:off x="1171543" y="4812682"/>
              <a:ext cx="1048297" cy="1458883"/>
            </a:xfrm>
            <a:prstGeom prst="rect">
              <a:avLst/>
            </a:prstGeom>
            <a:noFill/>
            <a:ln w="6350">
              <a:noFill/>
              <a:miter lim="800000"/>
              <a:headEnd/>
              <a:tailEnd/>
            </a:ln>
            <a:effectLst>
              <a:outerShdw blurRad="50800" dist="38100" dir="3240000" algn="ctr" rotWithShape="0">
                <a:srgbClr val="000000">
                  <a:alpha val="38000"/>
                </a:srgbClr>
              </a:outerShdw>
            </a:effectLst>
            <a:scene3d>
              <a:camera prst="orthographicFront"/>
              <a:lightRig rig="threePt" dir="t"/>
            </a:scene3d>
            <a:sp3d prstMaterial="metal">
              <a:bevelT w="38100" h="25400"/>
              <a:extrusionClr>
                <a:schemeClr val="bg1">
                  <a:lumMod val="95000"/>
                </a:schemeClr>
              </a:extrusionClr>
            </a:sp3d>
          </p:spPr>
        </p:pic>
        <p:pic>
          <p:nvPicPr>
            <p:cNvPr id="18" name="Picture 17" descr="digital communication systems using matlab and simulink"/>
            <p:cNvPicPr>
              <a:picLocks noChangeAspect="1"/>
            </p:cNvPicPr>
            <p:nvPr/>
          </p:nvPicPr>
          <p:blipFill>
            <a:blip r:embed="rId8" cstate="print"/>
            <a:stretch>
              <a:fillRect/>
            </a:stretch>
          </p:blipFill>
          <p:spPr bwMode="auto">
            <a:xfrm>
              <a:off x="2816334" y="4869662"/>
              <a:ext cx="1009108" cy="1401903"/>
            </a:xfrm>
            <a:prstGeom prst="rect">
              <a:avLst/>
            </a:prstGeom>
            <a:noFill/>
            <a:ln w="6350">
              <a:noFill/>
              <a:miter lim="800000"/>
              <a:headEnd/>
              <a:tailEnd/>
            </a:ln>
            <a:effectLst>
              <a:outerShdw blurRad="50800" dist="38100" dir="3240000" algn="ctr" rotWithShape="0">
                <a:srgbClr val="000000">
                  <a:alpha val="38000"/>
                </a:srgbClr>
              </a:outerShdw>
            </a:effectLst>
            <a:scene3d>
              <a:camera prst="orthographicFront"/>
              <a:lightRig rig="threePt" dir="t"/>
            </a:scene3d>
            <a:sp3d prstMaterial="metal">
              <a:bevelT w="38100" h="25400"/>
              <a:extrusionClr>
                <a:schemeClr val="bg1">
                  <a:lumMod val="95000"/>
                </a:schemeClr>
              </a:extrusionClr>
            </a:sp3d>
          </p:spPr>
        </p:pic>
        <p:pic>
          <p:nvPicPr>
            <p:cNvPr id="22" name="Picture 21" descr="Advanced Mechatronics Monitoring and Control of Spatially Distributed Systems"/>
            <p:cNvPicPr>
              <a:picLocks noChangeAspect="1"/>
            </p:cNvPicPr>
            <p:nvPr/>
          </p:nvPicPr>
          <p:blipFill>
            <a:blip r:embed="rId9" cstate="print"/>
            <a:stretch>
              <a:fillRect/>
            </a:stretch>
          </p:blipFill>
          <p:spPr bwMode="auto">
            <a:xfrm>
              <a:off x="7019905" y="4620276"/>
              <a:ext cx="944571" cy="1401903"/>
            </a:xfrm>
            <a:prstGeom prst="rect">
              <a:avLst/>
            </a:prstGeom>
            <a:noFill/>
            <a:ln w="6350">
              <a:noFill/>
              <a:miter lim="800000"/>
              <a:headEnd/>
              <a:tailEnd/>
            </a:ln>
            <a:effectLst>
              <a:outerShdw blurRad="50800" dist="38100" dir="3240000" algn="ctr" rotWithShape="0">
                <a:srgbClr val="000000">
                  <a:alpha val="38000"/>
                </a:srgbClr>
              </a:outerShdw>
            </a:effectLst>
            <a:scene3d>
              <a:camera prst="orthographicFront"/>
              <a:lightRig rig="threePt" dir="t"/>
            </a:scene3d>
            <a:sp3d prstMaterial="metal">
              <a:bevelT w="38100" h="25400"/>
              <a:extrusionClr>
                <a:schemeClr val="bg1">
                  <a:lumMod val="95000"/>
                </a:schemeClr>
              </a:extrusionClr>
            </a:sp3d>
          </p:spPr>
        </p:pic>
        <p:pic>
          <p:nvPicPr>
            <p:cNvPr id="23" name="prodImage" descr="Introduction to MATLAB for Engineers">
              <a:hlinkClick r:id="rId10" tgtFrame="AmazonHelp"/>
            </p:cNvPr>
            <p:cNvPicPr/>
            <p:nvPr/>
          </p:nvPicPr>
          <p:blipFill>
            <a:blip r:embed="rId11" cstate="print"/>
            <a:stretch>
              <a:fillRect/>
            </a:stretch>
          </p:blipFill>
          <p:spPr bwMode="auto">
            <a:xfrm>
              <a:off x="6045620" y="4852915"/>
              <a:ext cx="1088207" cy="1369228"/>
            </a:xfrm>
            <a:prstGeom prst="rect">
              <a:avLst/>
            </a:prstGeom>
            <a:noFill/>
            <a:ln w="6350">
              <a:noFill/>
              <a:miter lim="800000"/>
              <a:headEnd/>
              <a:tailEnd/>
            </a:ln>
            <a:effectLst>
              <a:outerShdw blurRad="50800" dist="38100" dir="3240000" algn="ctr" rotWithShape="0">
                <a:srgbClr val="000000">
                  <a:alpha val="38000"/>
                </a:srgbClr>
              </a:outerShdw>
            </a:effectLst>
            <a:scene3d>
              <a:camera prst="orthographicFront"/>
              <a:lightRig rig="threePt" dir="t"/>
            </a:scene3d>
            <a:sp3d prstMaterial="metal">
              <a:bevelT w="38100" h="25400"/>
              <a:extrusionClr>
                <a:schemeClr val="bg1">
                  <a:lumMod val="95000"/>
                </a:schemeClr>
              </a:extrusionClr>
            </a:sp3d>
          </p:spPr>
        </p:pic>
        <p:pic>
          <p:nvPicPr>
            <p:cNvPr id="20" name="Picture 19" descr="Robotics: Modeling, Planning and Control"/>
            <p:cNvPicPr>
              <a:picLocks noChangeAspect="1"/>
            </p:cNvPicPr>
            <p:nvPr/>
          </p:nvPicPr>
          <p:blipFill>
            <a:blip r:embed="rId12" cstate="print"/>
            <a:stretch>
              <a:fillRect/>
            </a:stretch>
          </p:blipFill>
          <p:spPr bwMode="auto">
            <a:xfrm>
              <a:off x="4387388" y="4859094"/>
              <a:ext cx="917889" cy="1401903"/>
            </a:xfrm>
            <a:prstGeom prst="rect">
              <a:avLst/>
            </a:prstGeom>
            <a:noFill/>
            <a:ln w="6350">
              <a:noFill/>
              <a:miter lim="800000"/>
              <a:headEnd/>
              <a:tailEnd/>
            </a:ln>
            <a:effectLst>
              <a:outerShdw blurRad="50800" dist="38100" dir="3240000" algn="ctr" rotWithShape="0">
                <a:srgbClr val="000000">
                  <a:alpha val="38000"/>
                </a:srgbClr>
              </a:outerShdw>
            </a:effectLst>
            <a:scene3d>
              <a:camera prst="orthographicFront"/>
              <a:lightRig rig="threePt" dir="t"/>
            </a:scene3d>
            <a:sp3d prstMaterial="metal">
              <a:bevelT w="38100" h="25400"/>
              <a:extrusionClr>
                <a:schemeClr val="bg1">
                  <a:lumMod val="95000"/>
                </a:schemeClr>
              </a:extrusionClr>
            </a:sp3d>
          </p:spPr>
        </p:pic>
      </p:grpSp>
      <p:sp>
        <p:nvSpPr>
          <p:cNvPr id="21519" name="Title 6"/>
          <p:cNvSpPr>
            <a:spLocks noGrp="1"/>
          </p:cNvSpPr>
          <p:nvPr>
            <p:ph type="title"/>
          </p:nvPr>
        </p:nvSpPr>
        <p:spPr/>
        <p:txBody>
          <a:bodyPr/>
          <a:lstStyle/>
          <a:p>
            <a:r>
              <a:rPr lang="en-US" smtClean="0"/>
              <a:t>Book Program</a:t>
            </a:r>
            <a:endParaRPr lang="en-US" dirty="0" smtClean="0"/>
          </a:p>
        </p:txBody>
      </p:sp>
      <p:sp>
        <p:nvSpPr>
          <p:cNvPr id="21508" name="Rectangle 5"/>
          <p:cNvSpPr>
            <a:spLocks noGrp="1" noChangeArrowheads="1"/>
          </p:cNvSpPr>
          <p:nvPr>
            <p:ph idx="1"/>
          </p:nvPr>
        </p:nvSpPr>
        <p:spPr>
          <a:xfrm>
            <a:off x="457200" y="1219200"/>
            <a:ext cx="8077200" cy="4648200"/>
          </a:xfrm>
        </p:spPr>
        <p:txBody>
          <a:bodyPr/>
          <a:lstStyle/>
          <a:p>
            <a:pPr marL="3175" indent="3175">
              <a:buNone/>
            </a:pPr>
            <a:r>
              <a:rPr lang="en-US" dirty="0" smtClean="0"/>
              <a:t>More than 1200 books for educational and professional use, in 26 languages</a:t>
            </a:r>
          </a:p>
        </p:txBody>
      </p:sp>
      <p:sp>
        <p:nvSpPr>
          <p:cNvPr id="21509" name="Rectangle 6"/>
          <p:cNvSpPr>
            <a:spLocks noGrp="1" noChangeArrowheads="1"/>
          </p:cNvSpPr>
          <p:nvPr>
            <p:ph type="body" sz="half" idx="4294967295"/>
          </p:nvPr>
        </p:nvSpPr>
        <p:spPr>
          <a:xfrm>
            <a:off x="4953000" y="2133600"/>
            <a:ext cx="3886200" cy="2286000"/>
          </a:xfrm>
        </p:spPr>
        <p:txBody>
          <a:bodyPr/>
          <a:lstStyle/>
          <a:p>
            <a:pPr>
              <a:spcBef>
                <a:spcPts val="300"/>
              </a:spcBef>
            </a:pPr>
            <a:r>
              <a:rPr lang="en-US" sz="2000" dirty="0" smtClean="0"/>
              <a:t>Mathematics</a:t>
            </a:r>
          </a:p>
          <a:p>
            <a:pPr>
              <a:spcBef>
                <a:spcPts val="300"/>
              </a:spcBef>
            </a:pPr>
            <a:r>
              <a:rPr lang="en-US" sz="2000" dirty="0" smtClean="0"/>
              <a:t>Aerospace engineering</a:t>
            </a:r>
          </a:p>
          <a:p>
            <a:pPr>
              <a:spcBef>
                <a:spcPts val="300"/>
              </a:spcBef>
            </a:pPr>
            <a:r>
              <a:rPr lang="en-US" sz="2000" dirty="0" smtClean="0"/>
              <a:t>Environmental sciences</a:t>
            </a:r>
          </a:p>
          <a:p>
            <a:pPr>
              <a:spcBef>
                <a:spcPts val="300"/>
              </a:spcBef>
            </a:pPr>
            <a:r>
              <a:rPr lang="en-US" sz="2000" dirty="0" smtClean="0"/>
              <a:t>Chemistry</a:t>
            </a:r>
          </a:p>
          <a:p>
            <a:pPr>
              <a:spcBef>
                <a:spcPts val="300"/>
              </a:spcBef>
            </a:pPr>
            <a:r>
              <a:rPr lang="en-US" sz="2000" dirty="0" smtClean="0"/>
              <a:t>Finance</a:t>
            </a:r>
          </a:p>
          <a:p>
            <a:pPr>
              <a:spcBef>
                <a:spcPts val="300"/>
              </a:spcBef>
            </a:pPr>
            <a:r>
              <a:rPr lang="en-US" sz="2000" dirty="0" smtClean="0"/>
              <a:t>Electronics</a:t>
            </a:r>
          </a:p>
        </p:txBody>
      </p:sp>
      <p:pic>
        <p:nvPicPr>
          <p:cNvPr id="21518" name="Picture 9" descr="m_s_examples_outline"/>
          <p:cNvPicPr>
            <a:picLocks noChangeAspect="1" noChangeArrowheads="1"/>
          </p:cNvPicPr>
          <p:nvPr/>
        </p:nvPicPr>
        <p:blipFill>
          <a:blip r:embed="rId13" cstate="print"/>
          <a:srcRect/>
          <a:stretch>
            <a:fillRect/>
          </a:stretch>
        </p:blipFill>
        <p:spPr bwMode="auto">
          <a:xfrm>
            <a:off x="8140130" y="5192787"/>
            <a:ext cx="804375" cy="461771"/>
          </a:xfrm>
          <a:prstGeom prst="rect">
            <a:avLst/>
          </a:prstGeom>
          <a:noFill/>
          <a:ln w="9525">
            <a:noFill/>
            <a:miter lim="800000"/>
            <a:headEnd/>
            <a:tailEnd/>
          </a:ln>
        </p:spPr>
      </p:pic>
      <p:sp>
        <p:nvSpPr>
          <p:cNvPr id="31" name="Rectangle 6"/>
          <p:cNvSpPr txBox="1">
            <a:spLocks noChangeArrowheads="1"/>
          </p:cNvSpPr>
          <p:nvPr/>
        </p:nvSpPr>
        <p:spPr>
          <a:xfrm>
            <a:off x="457200" y="2133600"/>
            <a:ext cx="3886200" cy="2209800"/>
          </a:xfrm>
          <a:prstGeom prst="rect">
            <a:avLst/>
          </a:prstGeom>
        </p:spPr>
        <p:txBody>
          <a:bodyPr vert="horz" lIns="91440" tIns="45720" rIns="91440" bIns="45720" rtlCol="0">
            <a:noAutofit/>
          </a:bodyPr>
          <a:lstStyle/>
          <a:p>
            <a:pPr marL="342900" lvl="0" indent="-342900">
              <a:spcBef>
                <a:spcPts val="300"/>
              </a:spcBef>
              <a:buClr>
                <a:schemeClr val="tx2"/>
              </a:buClr>
              <a:buSzPct val="75000"/>
              <a:buFont typeface="Wingdings" pitchFamily="2" charset="2"/>
              <a:buChar char="§"/>
            </a:pPr>
            <a:r>
              <a:rPr lang="en-US" sz="2000" dirty="0" smtClean="0">
                <a:latin typeface="Arial" pitchFamily="34" charset="0"/>
                <a:cs typeface="Arial" pitchFamily="34" charset="0"/>
              </a:rPr>
              <a:t>Controls</a:t>
            </a:r>
          </a:p>
          <a:p>
            <a:pPr marL="342900" lvl="0" indent="-342900">
              <a:spcBef>
                <a:spcPts val="300"/>
              </a:spcBef>
              <a:buClr>
                <a:schemeClr val="tx2"/>
              </a:buClr>
              <a:buSzPct val="75000"/>
              <a:buFont typeface="Wingdings" pitchFamily="2" charset="2"/>
              <a:buChar char="§"/>
            </a:pPr>
            <a:r>
              <a:rPr lang="en-US" sz="2000" dirty="0" smtClean="0">
                <a:latin typeface="Arial" pitchFamily="34" charset="0"/>
                <a:cs typeface="Arial" pitchFamily="34" charset="0"/>
              </a:rPr>
              <a:t>Signal processing</a:t>
            </a:r>
          </a:p>
          <a:p>
            <a:pPr marL="342900" lvl="0" indent="-342900">
              <a:spcBef>
                <a:spcPts val="300"/>
              </a:spcBef>
              <a:buClr>
                <a:schemeClr val="tx2"/>
              </a:buClr>
              <a:buSzPct val="75000"/>
              <a:buFont typeface="Wingdings" pitchFamily="2" charset="2"/>
              <a:buChar char="§"/>
            </a:pPr>
            <a:r>
              <a:rPr lang="en-US" sz="2000" dirty="0" smtClean="0">
                <a:latin typeface="Arial" pitchFamily="34" charset="0"/>
                <a:cs typeface="Arial" pitchFamily="34" charset="0"/>
              </a:rPr>
              <a:t>Image processing</a:t>
            </a:r>
          </a:p>
          <a:p>
            <a:pPr marL="342900" lvl="0" indent="-342900">
              <a:spcBef>
                <a:spcPts val="300"/>
              </a:spcBef>
              <a:buClr>
                <a:schemeClr val="tx2"/>
              </a:buClr>
              <a:buSzPct val="75000"/>
              <a:buFont typeface="Wingdings" pitchFamily="2" charset="2"/>
              <a:buChar char="§"/>
            </a:pPr>
            <a:r>
              <a:rPr lang="en-US" sz="2000" dirty="0" smtClean="0">
                <a:latin typeface="Arial" pitchFamily="34" charset="0"/>
                <a:cs typeface="Arial" pitchFamily="34" charset="0"/>
              </a:rPr>
              <a:t>Biosciences</a:t>
            </a:r>
          </a:p>
          <a:p>
            <a:pPr marL="342900" lvl="0" indent="-342900">
              <a:spcBef>
                <a:spcPts val="300"/>
              </a:spcBef>
              <a:buClr>
                <a:schemeClr val="tx2"/>
              </a:buClr>
              <a:buSzPct val="75000"/>
              <a:buFont typeface="Wingdings" pitchFamily="2" charset="2"/>
              <a:buChar char="§"/>
            </a:pPr>
            <a:r>
              <a:rPr lang="en-US" sz="2000" dirty="0" smtClean="0">
                <a:latin typeface="Arial" pitchFamily="34" charset="0"/>
                <a:cs typeface="Arial" pitchFamily="34" charset="0"/>
              </a:rPr>
              <a:t>Communications</a:t>
            </a:r>
          </a:p>
          <a:p>
            <a:pPr marL="342900" lvl="0" indent="-342900">
              <a:spcBef>
                <a:spcPts val="300"/>
              </a:spcBef>
              <a:buClr>
                <a:schemeClr val="tx2"/>
              </a:buClr>
              <a:buSzPct val="75000"/>
              <a:buFont typeface="Wingdings" pitchFamily="2" charset="2"/>
              <a:buChar char="§"/>
            </a:pPr>
            <a:r>
              <a:rPr lang="en-US" sz="2000" dirty="0" smtClean="0">
                <a:latin typeface="Arial" pitchFamily="34" charset="0"/>
                <a:cs typeface="Arial" pitchFamily="34" charset="0"/>
              </a:rPr>
              <a:t>Mechanical engineering</a:t>
            </a:r>
          </a:p>
          <a:p>
            <a:pPr marL="342900" lvl="0" indent="-342900">
              <a:spcBef>
                <a:spcPts val="300"/>
              </a:spcBef>
              <a:buClr>
                <a:schemeClr val="tx2"/>
              </a:buClr>
              <a:buSzPct val="75000"/>
              <a:buFont typeface="Wingdings" pitchFamily="2" charset="2"/>
              <a:buChar char="§"/>
            </a:pPr>
            <a:endParaRPr lang="en-US" sz="2000" dirty="0" smtClean="0">
              <a:latin typeface="Arial" pitchFamily="34" charset="0"/>
              <a:cs typeface="Arial" pitchFamily="34" charset="0"/>
            </a:endParaRPr>
          </a:p>
        </p:txBody>
      </p:sp>
    </p:spTree>
    <p:extLst>
      <p:ext uri="{BB962C8B-B14F-4D97-AF65-F5344CB8AC3E}">
        <p14:creationId xmlns:p14="http://schemas.microsoft.com/office/powerpoint/2010/main" val="16782970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Technical Support</a:t>
            </a:r>
          </a:p>
        </p:txBody>
      </p:sp>
      <p:sp>
        <p:nvSpPr>
          <p:cNvPr id="22531" name="Rectangle 3"/>
          <p:cNvSpPr>
            <a:spLocks noGrp="1" noChangeArrowheads="1"/>
          </p:cNvSpPr>
          <p:nvPr>
            <p:ph type="body" sz="half" idx="1"/>
          </p:nvPr>
        </p:nvSpPr>
        <p:spPr>
          <a:xfrm>
            <a:off x="455613" y="1732156"/>
            <a:ext cx="4309675" cy="4668644"/>
          </a:xfrm>
        </p:spPr>
        <p:txBody>
          <a:bodyPr/>
          <a:lstStyle/>
          <a:p>
            <a:pPr>
              <a:buNone/>
            </a:pPr>
            <a:r>
              <a:rPr lang="en-US" sz="2000" dirty="0" smtClean="0"/>
              <a:t>Resources</a:t>
            </a:r>
          </a:p>
          <a:p>
            <a:r>
              <a:rPr lang="en-US" sz="1600" dirty="0" smtClean="0"/>
              <a:t>Over 100 support engineers</a:t>
            </a:r>
          </a:p>
          <a:p>
            <a:pPr lvl="1"/>
            <a:r>
              <a:rPr lang="en-US" sz="1600" dirty="0" smtClean="0"/>
              <a:t>All with MS degrees (EE, ME, CS) </a:t>
            </a:r>
          </a:p>
          <a:p>
            <a:pPr lvl="1"/>
            <a:r>
              <a:rPr lang="en-US" sz="1600" dirty="0" smtClean="0"/>
              <a:t>Local support in North America, Europe, and Asia</a:t>
            </a:r>
          </a:p>
          <a:p>
            <a:r>
              <a:rPr lang="en-US" sz="1600" dirty="0" smtClean="0"/>
              <a:t>Comprehensive, product-specific Web support resources</a:t>
            </a:r>
          </a:p>
          <a:p>
            <a:pPr>
              <a:buNone/>
            </a:pPr>
            <a:endParaRPr lang="en-US" sz="2000" dirty="0" smtClean="0"/>
          </a:p>
          <a:p>
            <a:pPr>
              <a:buNone/>
            </a:pPr>
            <a:r>
              <a:rPr lang="en-US" sz="2000" dirty="0" smtClean="0"/>
              <a:t>High customer satisfaction</a:t>
            </a:r>
          </a:p>
          <a:p>
            <a:r>
              <a:rPr lang="en-US" sz="1600" dirty="0" smtClean="0"/>
              <a:t>95% of calls answered</a:t>
            </a:r>
            <a:br>
              <a:rPr lang="en-US" sz="1600" dirty="0" smtClean="0"/>
            </a:br>
            <a:r>
              <a:rPr lang="en-US" sz="1600" dirty="0" smtClean="0"/>
              <a:t>within three minutes</a:t>
            </a:r>
          </a:p>
          <a:p>
            <a:r>
              <a:rPr lang="en-US" sz="1600" dirty="0" smtClean="0"/>
              <a:t>70% of issues resolved</a:t>
            </a:r>
            <a:br>
              <a:rPr lang="en-US" sz="1600" dirty="0" smtClean="0"/>
            </a:br>
            <a:r>
              <a:rPr lang="en-US" sz="1600" dirty="0" smtClean="0"/>
              <a:t>within 24 hours</a:t>
            </a:r>
          </a:p>
          <a:p>
            <a:r>
              <a:rPr lang="en-US" sz="1600" dirty="0" smtClean="0"/>
              <a:t>80% of customers surveyed</a:t>
            </a:r>
            <a:br>
              <a:rPr lang="en-US" sz="1600" dirty="0" smtClean="0"/>
            </a:br>
            <a:r>
              <a:rPr lang="en-US" sz="1600" dirty="0" smtClean="0"/>
              <a:t>rate satisfaction at 80–100%</a:t>
            </a:r>
          </a:p>
        </p:txBody>
      </p:sp>
      <p:pic>
        <p:nvPicPr>
          <p:cNvPr id="22533" name="Picture 6" descr="support"/>
          <p:cNvPicPr>
            <a:picLocks noChangeAspect="1" noChangeArrowheads="1"/>
          </p:cNvPicPr>
          <p:nvPr/>
        </p:nvPicPr>
        <p:blipFill>
          <a:blip r:embed="rId3" cstate="print"/>
          <a:srcRect/>
          <a:stretch>
            <a:fillRect/>
          </a:stretch>
        </p:blipFill>
        <p:spPr bwMode="auto">
          <a:xfrm>
            <a:off x="4871724" y="1841500"/>
            <a:ext cx="3794125" cy="4252913"/>
          </a:xfrm>
          <a:prstGeom prst="rect">
            <a:avLst/>
          </a:prstGeom>
          <a:noFill/>
          <a:ln w="9525">
            <a:noFill/>
            <a:miter lim="800000"/>
            <a:headEnd/>
            <a:tailEnd/>
          </a:ln>
        </p:spPr>
      </p:pic>
      <p:grpSp>
        <p:nvGrpSpPr>
          <p:cNvPr id="2" name="Group 7"/>
          <p:cNvGrpSpPr>
            <a:grpSpLocks/>
          </p:cNvGrpSpPr>
          <p:nvPr/>
        </p:nvGrpSpPr>
        <p:grpSpPr bwMode="auto">
          <a:xfrm>
            <a:off x="4830449" y="4164013"/>
            <a:ext cx="4105275" cy="1820862"/>
            <a:chOff x="2886" y="2623"/>
            <a:chExt cx="2586" cy="1147"/>
          </a:xfrm>
        </p:grpSpPr>
        <p:sp>
          <p:nvSpPr>
            <p:cNvPr id="22541" name="Rectangle 8"/>
            <p:cNvSpPr>
              <a:spLocks noChangeArrowheads="1"/>
            </p:cNvSpPr>
            <p:nvPr/>
          </p:nvSpPr>
          <p:spPr bwMode="auto">
            <a:xfrm>
              <a:off x="2942" y="2679"/>
              <a:ext cx="2530" cy="1091"/>
            </a:xfrm>
            <a:prstGeom prst="rect">
              <a:avLst/>
            </a:prstGeom>
            <a:solidFill>
              <a:srgbClr val="C0C0C0"/>
            </a:solidFill>
            <a:ln w="9525">
              <a:noFill/>
              <a:miter lim="800000"/>
              <a:headEnd/>
              <a:tailEnd/>
            </a:ln>
          </p:spPr>
          <p:txBody>
            <a:bodyPr wrap="none" anchor="ctr"/>
            <a:lstStyle/>
            <a:p>
              <a:endParaRPr lang="en-US"/>
            </a:p>
          </p:txBody>
        </p:sp>
        <p:grpSp>
          <p:nvGrpSpPr>
            <p:cNvPr id="3" name="Group 9"/>
            <p:cNvGrpSpPr>
              <a:grpSpLocks/>
            </p:cNvGrpSpPr>
            <p:nvPr/>
          </p:nvGrpSpPr>
          <p:grpSpPr bwMode="auto">
            <a:xfrm>
              <a:off x="2886" y="2623"/>
              <a:ext cx="2551" cy="1112"/>
              <a:chOff x="2886" y="2623"/>
              <a:chExt cx="2551" cy="1112"/>
            </a:xfrm>
          </p:grpSpPr>
          <p:pic>
            <p:nvPicPr>
              <p:cNvPr id="22543" name="Picture 10" descr="support"/>
              <p:cNvPicPr>
                <a:picLocks noChangeAspect="1" noChangeArrowheads="1"/>
              </p:cNvPicPr>
              <p:nvPr/>
            </p:nvPicPr>
            <p:blipFill>
              <a:blip r:embed="rId3" cstate="print"/>
              <a:srcRect l="2896" t="60976" r="26059" b="11368"/>
              <a:stretch>
                <a:fillRect/>
              </a:stretch>
            </p:blipFill>
            <p:spPr bwMode="auto">
              <a:xfrm>
                <a:off x="2886" y="2623"/>
                <a:ext cx="2551" cy="1112"/>
              </a:xfrm>
              <a:prstGeom prst="rect">
                <a:avLst/>
              </a:prstGeom>
              <a:noFill/>
              <a:ln w="9525">
                <a:noFill/>
                <a:miter lim="800000"/>
                <a:headEnd/>
                <a:tailEnd/>
              </a:ln>
            </p:spPr>
          </p:pic>
          <p:sp>
            <p:nvSpPr>
              <p:cNvPr id="22544" name="Rectangle 11"/>
              <p:cNvSpPr>
                <a:spLocks noChangeArrowheads="1"/>
              </p:cNvSpPr>
              <p:nvPr/>
            </p:nvSpPr>
            <p:spPr bwMode="auto">
              <a:xfrm>
                <a:off x="2892" y="2623"/>
                <a:ext cx="2545" cy="1112"/>
              </a:xfrm>
              <a:prstGeom prst="rect">
                <a:avLst/>
              </a:prstGeom>
              <a:noFill/>
              <a:ln w="9525">
                <a:solidFill>
                  <a:schemeClr val="tx1"/>
                </a:solidFill>
                <a:prstDash val="dash"/>
                <a:miter lim="800000"/>
                <a:headEnd/>
                <a:tailEnd/>
              </a:ln>
            </p:spPr>
            <p:txBody>
              <a:bodyPr wrap="none" anchor="ctr"/>
              <a:lstStyle/>
              <a:p>
                <a:endParaRPr lang="en-US"/>
              </a:p>
            </p:txBody>
          </p:sp>
        </p:grpSp>
      </p:grpSp>
      <p:sp>
        <p:nvSpPr>
          <p:cNvPr id="181260" name="Text Box 12"/>
          <p:cNvSpPr txBox="1">
            <a:spLocks noChangeArrowheads="1"/>
          </p:cNvSpPr>
          <p:nvPr/>
        </p:nvSpPr>
        <p:spPr bwMode="auto">
          <a:xfrm>
            <a:off x="5311775" y="4192588"/>
            <a:ext cx="423863" cy="457200"/>
          </a:xfrm>
          <a:prstGeom prst="rect">
            <a:avLst/>
          </a:prstGeom>
          <a:noFill/>
          <a:ln w="9525">
            <a:noFill/>
            <a:miter lim="800000"/>
            <a:headEnd/>
            <a:tailEnd/>
          </a:ln>
        </p:spPr>
        <p:txBody>
          <a:bodyPr wrap="none">
            <a:spAutoFit/>
          </a:bodyPr>
          <a:lstStyle/>
          <a:p>
            <a:pPr algn="l">
              <a:spcBef>
                <a:spcPct val="0"/>
              </a:spcBef>
              <a:buClrTx/>
              <a:buFontTx/>
              <a:buNone/>
            </a:pPr>
            <a:r>
              <a:rPr lang="en-US" sz="2400" b="1">
                <a:solidFill>
                  <a:schemeClr val="accent1"/>
                </a:solidFill>
                <a:latin typeface="Times" pitchFamily="18" charset="0"/>
                <a:sym typeface="Wingdings" pitchFamily="2" charset="2"/>
              </a:rPr>
              <a:t></a:t>
            </a:r>
          </a:p>
        </p:txBody>
      </p:sp>
      <p:sp>
        <p:nvSpPr>
          <p:cNvPr id="181261" name="Text Box 13"/>
          <p:cNvSpPr txBox="1">
            <a:spLocks noChangeArrowheads="1"/>
          </p:cNvSpPr>
          <p:nvPr/>
        </p:nvSpPr>
        <p:spPr bwMode="auto">
          <a:xfrm>
            <a:off x="5378450" y="4868863"/>
            <a:ext cx="423863" cy="457200"/>
          </a:xfrm>
          <a:prstGeom prst="rect">
            <a:avLst/>
          </a:prstGeom>
          <a:noFill/>
          <a:ln w="9525">
            <a:noFill/>
            <a:miter lim="800000"/>
            <a:headEnd/>
            <a:tailEnd/>
          </a:ln>
        </p:spPr>
        <p:txBody>
          <a:bodyPr wrap="none">
            <a:spAutoFit/>
          </a:bodyPr>
          <a:lstStyle/>
          <a:p>
            <a:pPr algn="l">
              <a:spcBef>
                <a:spcPct val="0"/>
              </a:spcBef>
              <a:buClrTx/>
              <a:buFontTx/>
              <a:buNone/>
            </a:pPr>
            <a:r>
              <a:rPr lang="en-US" sz="2400" b="1">
                <a:solidFill>
                  <a:schemeClr val="accent1"/>
                </a:solidFill>
                <a:latin typeface="Times" pitchFamily="18" charset="0"/>
                <a:sym typeface="Wingdings" pitchFamily="2" charset="2"/>
              </a:rPr>
              <a:t></a:t>
            </a:r>
          </a:p>
        </p:txBody>
      </p:sp>
      <p:sp>
        <p:nvSpPr>
          <p:cNvPr id="181262" name="Text Box 14"/>
          <p:cNvSpPr txBox="1">
            <a:spLocks noChangeArrowheads="1"/>
          </p:cNvSpPr>
          <p:nvPr/>
        </p:nvSpPr>
        <p:spPr bwMode="auto">
          <a:xfrm>
            <a:off x="5130800" y="5202238"/>
            <a:ext cx="423863" cy="457200"/>
          </a:xfrm>
          <a:prstGeom prst="rect">
            <a:avLst/>
          </a:prstGeom>
          <a:noFill/>
          <a:ln w="9525">
            <a:noFill/>
            <a:miter lim="800000"/>
            <a:headEnd/>
            <a:tailEnd/>
          </a:ln>
        </p:spPr>
        <p:txBody>
          <a:bodyPr wrap="none">
            <a:spAutoFit/>
          </a:bodyPr>
          <a:lstStyle/>
          <a:p>
            <a:pPr algn="l">
              <a:spcBef>
                <a:spcPct val="0"/>
              </a:spcBef>
              <a:buClrTx/>
              <a:buFontTx/>
              <a:buNone/>
            </a:pPr>
            <a:r>
              <a:rPr lang="en-US" sz="2400" b="1">
                <a:solidFill>
                  <a:schemeClr val="accent1"/>
                </a:solidFill>
                <a:latin typeface="Times" pitchFamily="18" charset="0"/>
                <a:sym typeface="Wingdings" pitchFamily="2" charset="2"/>
              </a:rPr>
              <a:t></a:t>
            </a:r>
          </a:p>
        </p:txBody>
      </p:sp>
      <p:sp>
        <p:nvSpPr>
          <p:cNvPr id="181263" name="Text Box 15"/>
          <p:cNvSpPr txBox="1">
            <a:spLocks noChangeArrowheads="1"/>
          </p:cNvSpPr>
          <p:nvPr/>
        </p:nvSpPr>
        <p:spPr bwMode="auto">
          <a:xfrm>
            <a:off x="7388225" y="4202113"/>
            <a:ext cx="423863" cy="457200"/>
          </a:xfrm>
          <a:prstGeom prst="rect">
            <a:avLst/>
          </a:prstGeom>
          <a:noFill/>
          <a:ln w="9525">
            <a:noFill/>
            <a:miter lim="800000"/>
            <a:headEnd/>
            <a:tailEnd/>
          </a:ln>
        </p:spPr>
        <p:txBody>
          <a:bodyPr wrap="none">
            <a:spAutoFit/>
          </a:bodyPr>
          <a:lstStyle/>
          <a:p>
            <a:pPr algn="l">
              <a:spcBef>
                <a:spcPct val="0"/>
              </a:spcBef>
              <a:buClrTx/>
              <a:buFontTx/>
              <a:buNone/>
            </a:pPr>
            <a:r>
              <a:rPr lang="en-US" sz="2400" b="1">
                <a:solidFill>
                  <a:schemeClr val="accent1"/>
                </a:solidFill>
                <a:latin typeface="Times" pitchFamily="18" charset="0"/>
                <a:sym typeface="Wingdings" pitchFamily="2" charset="2"/>
              </a:rPr>
              <a:t></a:t>
            </a:r>
          </a:p>
        </p:txBody>
      </p:sp>
      <p:sp>
        <p:nvSpPr>
          <p:cNvPr id="181264" name="Text Box 16"/>
          <p:cNvSpPr txBox="1">
            <a:spLocks noChangeArrowheads="1"/>
          </p:cNvSpPr>
          <p:nvPr/>
        </p:nvSpPr>
        <p:spPr bwMode="auto">
          <a:xfrm>
            <a:off x="7599363" y="4745038"/>
            <a:ext cx="423862" cy="457200"/>
          </a:xfrm>
          <a:prstGeom prst="rect">
            <a:avLst/>
          </a:prstGeom>
          <a:noFill/>
          <a:ln w="9525">
            <a:noFill/>
            <a:miter lim="800000"/>
            <a:headEnd/>
            <a:tailEnd/>
          </a:ln>
        </p:spPr>
        <p:txBody>
          <a:bodyPr wrap="none">
            <a:spAutoFit/>
          </a:bodyPr>
          <a:lstStyle/>
          <a:p>
            <a:pPr algn="l">
              <a:spcBef>
                <a:spcPct val="0"/>
              </a:spcBef>
              <a:buClrTx/>
              <a:buFontTx/>
              <a:buNone/>
            </a:pPr>
            <a:r>
              <a:rPr lang="en-US" sz="2400" b="1">
                <a:solidFill>
                  <a:schemeClr val="accent1"/>
                </a:solidFill>
                <a:latin typeface="Times" pitchFamily="18" charset="0"/>
                <a:sym typeface="Wingdings" pitchFamily="2" charset="2"/>
              </a:rPr>
              <a:t></a:t>
            </a:r>
          </a:p>
        </p:txBody>
      </p:sp>
    </p:spTree>
    <p:extLst>
      <p:ext uri="{BB962C8B-B14F-4D97-AF65-F5344CB8AC3E}">
        <p14:creationId xmlns:p14="http://schemas.microsoft.com/office/powerpoint/2010/main" val="3297306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 presetClass="entr" presetSubtype="0" fill="hold" grpId="0" nodeType="afterEffect">
                                  <p:stCondLst>
                                    <p:cond delay="500"/>
                                  </p:stCondLst>
                                  <p:childTnLst>
                                    <p:set>
                                      <p:cBhvr>
                                        <p:cTn id="10" dur="1" fill="hold">
                                          <p:stCondLst>
                                            <p:cond delay="0"/>
                                          </p:stCondLst>
                                        </p:cTn>
                                        <p:tgtEl>
                                          <p:spTgt spid="181260"/>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grpId="0" nodeType="afterEffect">
                                  <p:stCondLst>
                                    <p:cond delay="500"/>
                                  </p:stCondLst>
                                  <p:childTnLst>
                                    <p:set>
                                      <p:cBhvr>
                                        <p:cTn id="13" dur="1" fill="hold">
                                          <p:stCondLst>
                                            <p:cond delay="0"/>
                                          </p:stCondLst>
                                        </p:cTn>
                                        <p:tgtEl>
                                          <p:spTgt spid="181261"/>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grpId="0" nodeType="afterEffect">
                                  <p:stCondLst>
                                    <p:cond delay="500"/>
                                  </p:stCondLst>
                                  <p:childTnLst>
                                    <p:set>
                                      <p:cBhvr>
                                        <p:cTn id="16" dur="1" fill="hold">
                                          <p:stCondLst>
                                            <p:cond delay="0"/>
                                          </p:stCondLst>
                                        </p:cTn>
                                        <p:tgtEl>
                                          <p:spTgt spid="181262"/>
                                        </p:tgtEl>
                                        <p:attrNameLst>
                                          <p:attrName>style.visibility</p:attrName>
                                        </p:attrNameLst>
                                      </p:cBhvr>
                                      <p:to>
                                        <p:strVal val="visible"/>
                                      </p:to>
                                    </p:set>
                                  </p:childTnLst>
                                </p:cTn>
                              </p:par>
                            </p:childTnLst>
                          </p:cTn>
                        </p:par>
                        <p:par>
                          <p:cTn id="17" fill="hold">
                            <p:stCondLst>
                              <p:cond delay="2500"/>
                            </p:stCondLst>
                            <p:childTnLst>
                              <p:par>
                                <p:cTn id="18" presetID="1" presetClass="entr" presetSubtype="0" fill="hold" grpId="0" nodeType="afterEffect">
                                  <p:stCondLst>
                                    <p:cond delay="500"/>
                                  </p:stCondLst>
                                  <p:childTnLst>
                                    <p:set>
                                      <p:cBhvr>
                                        <p:cTn id="19" dur="1" fill="hold">
                                          <p:stCondLst>
                                            <p:cond delay="0"/>
                                          </p:stCondLst>
                                        </p:cTn>
                                        <p:tgtEl>
                                          <p:spTgt spid="181263"/>
                                        </p:tgtEl>
                                        <p:attrNameLst>
                                          <p:attrName>style.visibility</p:attrName>
                                        </p:attrNameLst>
                                      </p:cBhvr>
                                      <p:to>
                                        <p:strVal val="visible"/>
                                      </p:to>
                                    </p:set>
                                  </p:childTnLst>
                                </p:cTn>
                              </p:par>
                            </p:childTnLst>
                          </p:cTn>
                        </p:par>
                        <p:par>
                          <p:cTn id="20" fill="hold">
                            <p:stCondLst>
                              <p:cond delay="3000"/>
                            </p:stCondLst>
                            <p:childTnLst>
                              <p:par>
                                <p:cTn id="21" presetID="1" presetClass="entr" presetSubtype="0" fill="hold" grpId="0" nodeType="afterEffect">
                                  <p:stCondLst>
                                    <p:cond delay="500"/>
                                  </p:stCondLst>
                                  <p:childTnLst>
                                    <p:set>
                                      <p:cBhvr>
                                        <p:cTn id="22" dur="1" fill="hold">
                                          <p:stCondLst>
                                            <p:cond delay="0"/>
                                          </p:stCondLst>
                                        </p:cTn>
                                        <p:tgtEl>
                                          <p:spTgt spid="181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60" grpId="0"/>
      <p:bldP spid="181261" grpId="0"/>
      <p:bldP spid="181262" grpId="0"/>
      <p:bldP spid="181263" grpId="0"/>
      <p:bldP spid="18126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a:xfrm>
            <a:off x="457200" y="2030584"/>
            <a:ext cx="8077200" cy="4189346"/>
          </a:xfrm>
          <a:ln w="19050">
            <a:noFill/>
          </a:ln>
        </p:spPr>
        <p:txBody>
          <a:bodyPr/>
          <a:lstStyle/>
          <a:p>
            <a:r>
              <a:rPr lang="en-US" sz="2400" dirty="0" smtClean="0"/>
              <a:t>Contact your account manager</a:t>
            </a:r>
          </a:p>
          <a:p>
            <a:pPr lvl="1"/>
            <a:r>
              <a:rPr lang="en-US" sz="2000" dirty="0" smtClean="0"/>
              <a:t>Product trials</a:t>
            </a:r>
          </a:p>
          <a:p>
            <a:pPr lvl="1"/>
            <a:r>
              <a:rPr lang="en-US" sz="2000" dirty="0" smtClean="0"/>
              <a:t>Site visits</a:t>
            </a:r>
          </a:p>
          <a:p>
            <a:pPr lvl="1"/>
            <a:r>
              <a:rPr lang="en-US" sz="2000" dirty="0" smtClean="0"/>
              <a:t>Demos you saw today</a:t>
            </a:r>
          </a:p>
          <a:p>
            <a:pPr lvl="1"/>
            <a:r>
              <a:rPr lang="en-US" sz="2000" dirty="0" smtClean="0"/>
              <a:t>Schedule training</a:t>
            </a:r>
          </a:p>
          <a:p>
            <a:endParaRPr lang="en-US" sz="2400" dirty="0" smtClean="0"/>
          </a:p>
          <a:p>
            <a:r>
              <a:rPr lang="en-US" sz="2400" dirty="0" smtClean="0"/>
              <a:t>Find online resources</a:t>
            </a:r>
          </a:p>
          <a:p>
            <a:pPr lvl="1"/>
            <a:r>
              <a:rPr lang="en-US" sz="2000" dirty="0" smtClean="0"/>
              <a:t>MATLAB Central</a:t>
            </a:r>
          </a:p>
          <a:p>
            <a:pPr lvl="1"/>
            <a:r>
              <a:rPr lang="en-US" sz="2000" dirty="0" smtClean="0"/>
              <a:t>Presentation slides</a:t>
            </a:r>
          </a:p>
        </p:txBody>
      </p:sp>
      <p:sp>
        <p:nvSpPr>
          <p:cNvPr id="4" name="TextBox 3"/>
          <p:cNvSpPr txBox="1"/>
          <p:nvPr/>
        </p:nvSpPr>
        <p:spPr>
          <a:xfrm>
            <a:off x="5257800" y="838200"/>
            <a:ext cx="3505200" cy="954107"/>
          </a:xfrm>
          <a:prstGeom prst="rect">
            <a:avLst/>
          </a:prstGeom>
          <a:noFill/>
          <a:ln w="15875">
            <a:solidFill>
              <a:schemeClr val="accent1"/>
            </a:solidFill>
          </a:ln>
        </p:spPr>
        <p:txBody>
          <a:bodyPr wrap="square" rtlCol="0">
            <a:spAutoFit/>
          </a:bodyPr>
          <a:lstStyle/>
          <a:p>
            <a:r>
              <a:rPr lang="en-US" sz="2000" b="1" u="sng" dirty="0" smtClean="0">
                <a:solidFill>
                  <a:srgbClr val="D27809"/>
                </a:solidFill>
                <a:cs typeface="Arial" charset="0"/>
              </a:rPr>
              <a:t>Lisa King??</a:t>
            </a:r>
          </a:p>
          <a:p>
            <a:r>
              <a:rPr lang="en-US" sz="2000" dirty="0" smtClean="0">
                <a:solidFill>
                  <a:srgbClr val="D27809"/>
                </a:solidFill>
                <a:cs typeface="Arial" charset="0"/>
              </a:rPr>
              <a:t>Ph: 508-647-7658 </a:t>
            </a:r>
            <a:br>
              <a:rPr lang="en-US" sz="2000" dirty="0" smtClean="0">
                <a:solidFill>
                  <a:srgbClr val="D27809"/>
                </a:solidFill>
                <a:cs typeface="Arial" charset="0"/>
              </a:rPr>
            </a:br>
            <a:r>
              <a:rPr lang="en-US" sz="1600" dirty="0" smtClean="0">
                <a:solidFill>
                  <a:srgbClr val="000000"/>
                </a:solidFill>
                <a:cs typeface="Arial" charset="0"/>
                <a:hlinkClick r:id="rId3"/>
              </a:rPr>
              <a:t>lking@mathworks.com </a:t>
            </a:r>
            <a:r>
              <a:rPr lang="en-US" sz="1600" dirty="0" smtClean="0">
                <a:solidFill>
                  <a:srgbClr val="D27809"/>
                </a:solidFill>
                <a:cs typeface="Arial" charset="0"/>
              </a:rPr>
              <a:t> </a:t>
            </a:r>
          </a:p>
        </p:txBody>
      </p:sp>
      <p:graphicFrame>
        <p:nvGraphicFramePr>
          <p:cNvPr id="1027" name="Object 5"/>
          <p:cNvGraphicFramePr>
            <a:graphicFrameLocks noChangeAspect="1"/>
          </p:cNvGraphicFramePr>
          <p:nvPr/>
        </p:nvGraphicFramePr>
        <p:xfrm>
          <a:off x="4038600" y="3097384"/>
          <a:ext cx="2667000" cy="935037"/>
        </p:xfrm>
        <a:graphic>
          <a:graphicData uri="http://schemas.openxmlformats.org/presentationml/2006/ole">
            <mc:AlternateContent xmlns:mc="http://schemas.openxmlformats.org/markup-compatibility/2006">
              <mc:Choice xmlns:v="urn:schemas-microsoft-com:vml" Requires="v">
                <p:oleObj spid="_x0000_s1037" name="Photo Editor Photo" r:id="rId4" imgW="3914286" imgH="1448002" progId="">
                  <p:embed/>
                </p:oleObj>
              </mc:Choice>
              <mc:Fallback>
                <p:oleObj name="Photo Editor Photo" r:id="rId4" imgW="3914286" imgH="144800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097384"/>
                        <a:ext cx="2667000" cy="93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5"/>
          <p:cNvSpPr/>
          <p:nvPr/>
        </p:nvSpPr>
        <p:spPr>
          <a:xfrm>
            <a:off x="4038600" y="5060992"/>
            <a:ext cx="4953000" cy="338554"/>
          </a:xfrm>
          <a:prstGeom prst="rect">
            <a:avLst/>
          </a:prstGeom>
          <a:ln w="9525">
            <a:solidFill>
              <a:schemeClr val="accent1"/>
            </a:solidFill>
          </a:ln>
        </p:spPr>
        <p:txBody>
          <a:bodyPr wrap="square">
            <a:spAutoFit/>
          </a:bodyPr>
          <a:lstStyle/>
          <a:p>
            <a:r>
              <a:rPr lang="en-US" sz="1600" dirty="0" smtClean="0">
                <a:solidFill>
                  <a:srgbClr val="D26E00"/>
                </a:solidFill>
                <a:cs typeface="Arial" charset="0"/>
              </a:rPr>
              <a:t>http://www.mathworks.com/matlabcentral/</a:t>
            </a:r>
            <a:endParaRPr lang="en-US" sz="1600" dirty="0">
              <a:solidFill>
                <a:prstClr val="black"/>
              </a:solidFill>
              <a:cs typeface="Arial" charset="0"/>
            </a:endParaRPr>
          </a:p>
        </p:txBody>
      </p:sp>
      <p:pic>
        <p:nvPicPr>
          <p:cNvPr id="15" name="Picture 12" descr="Connections_logo_col.jpg"/>
          <p:cNvPicPr>
            <a:picLocks noChangeAspect="1"/>
          </p:cNvPicPr>
          <p:nvPr/>
        </p:nvPicPr>
        <p:blipFill>
          <a:blip r:embed="rId6" cstate="print"/>
          <a:srcRect/>
          <a:stretch>
            <a:fillRect/>
          </a:stretch>
        </p:blipFill>
        <p:spPr bwMode="auto">
          <a:xfrm>
            <a:off x="6248400" y="2716384"/>
            <a:ext cx="2689225" cy="617537"/>
          </a:xfrm>
          <a:prstGeom prst="rect">
            <a:avLst/>
          </a:prstGeom>
          <a:noFill/>
          <a:ln w="9525">
            <a:noFill/>
            <a:miter lim="800000"/>
            <a:headEnd/>
            <a:tailEnd/>
          </a:ln>
        </p:spPr>
      </p:pic>
    </p:spTree>
    <p:extLst>
      <p:ext uri="{BB962C8B-B14F-4D97-AF65-F5344CB8AC3E}">
        <p14:creationId xmlns:p14="http://schemas.microsoft.com/office/powerpoint/2010/main" val="1826042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eft-Right Arrow 187"/>
          <p:cNvSpPr/>
          <p:nvPr/>
        </p:nvSpPr>
        <p:spPr>
          <a:xfrm>
            <a:off x="5976537" y="375343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2" name="Group 61"/>
          <p:cNvGrpSpPr/>
          <p:nvPr/>
        </p:nvGrpSpPr>
        <p:grpSpPr>
          <a:xfrm>
            <a:off x="6858000" y="1443580"/>
            <a:ext cx="1828800" cy="4648200"/>
            <a:chOff x="6858000" y="1600200"/>
            <a:chExt cx="1828800" cy="4648200"/>
          </a:xfrm>
        </p:grpSpPr>
        <p:sp>
          <p:nvSpPr>
            <p:cNvPr id="165" name="AutoShape 19"/>
            <p:cNvSpPr>
              <a:spLocks noChangeArrowheads="1"/>
            </p:cNvSpPr>
            <p:nvPr/>
          </p:nvSpPr>
          <p:spPr bwMode="auto">
            <a:xfrm>
              <a:off x="6858000"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166" name="AutoShape 19"/>
            <p:cNvSpPr>
              <a:spLocks noChangeArrowheads="1"/>
            </p:cNvSpPr>
            <p:nvPr/>
          </p:nvSpPr>
          <p:spPr bwMode="auto">
            <a:xfrm>
              <a:off x="6972300"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171" name="Rounded Rectangle 170"/>
            <p:cNvSpPr/>
            <p:nvPr/>
          </p:nvSpPr>
          <p:spPr bwMode="auto">
            <a:xfrm>
              <a:off x="6972300" y="2093975"/>
              <a:ext cx="1600200" cy="457199"/>
            </a:xfrm>
            <a:prstGeom prst="roundRect">
              <a:avLst>
                <a:gd name="adj" fmla="val 24041"/>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Reporting and Documentation</a:t>
              </a:r>
            </a:p>
          </p:txBody>
        </p:sp>
        <p:sp>
          <p:nvSpPr>
            <p:cNvPr id="172" name="Rounded Rectangle 171"/>
            <p:cNvSpPr/>
            <p:nvPr/>
          </p:nvSpPr>
          <p:spPr bwMode="auto">
            <a:xfrm>
              <a:off x="6972300"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Outputs for Design</a:t>
              </a:r>
            </a:p>
          </p:txBody>
        </p:sp>
        <p:sp>
          <p:nvSpPr>
            <p:cNvPr id="173" name="Rounded Rectangle 172"/>
            <p:cNvSpPr/>
            <p:nvPr/>
          </p:nvSpPr>
          <p:spPr bwMode="auto">
            <a:xfrm>
              <a:off x="6972300"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Deployment</a:t>
              </a:r>
            </a:p>
          </p:txBody>
        </p:sp>
        <p:sp>
          <p:nvSpPr>
            <p:cNvPr id="176" name="TextBox 175"/>
            <p:cNvSpPr txBox="1"/>
            <p:nvPr/>
          </p:nvSpPr>
          <p:spPr>
            <a:xfrm>
              <a:off x="7239332" y="1655802"/>
              <a:ext cx="1066137"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Share</a:t>
              </a:r>
            </a:p>
            <a:p>
              <a:pPr algn="ctr"/>
              <a:endParaRPr lang="en-US" sz="1600" dirty="0">
                <a:latin typeface="Arial" pitchFamily="34" charset="0"/>
                <a:cs typeface="Arial" pitchFamily="34" charset="0"/>
              </a:endParaRPr>
            </a:p>
          </p:txBody>
        </p:sp>
        <p:cxnSp>
          <p:nvCxnSpPr>
            <p:cNvPr id="177" name="Straight Connector 176"/>
            <p:cNvCxnSpPr/>
            <p:nvPr/>
          </p:nvCxnSpPr>
          <p:spPr>
            <a:xfrm flipV="1">
              <a:off x="7048500"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V="1">
              <a:off x="7048500"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1" name="Picture 110" descr="languages3.png"/>
            <p:cNvPicPr>
              <a:picLocks noChangeAspect="1"/>
            </p:cNvPicPr>
            <p:nvPr/>
          </p:nvPicPr>
          <p:blipFill>
            <a:blip r:embed="rId3" cstate="print"/>
            <a:stretch>
              <a:fillRect/>
            </a:stretch>
          </p:blipFill>
          <p:spPr>
            <a:xfrm>
              <a:off x="7246620" y="5247436"/>
              <a:ext cx="1051560" cy="577837"/>
            </a:xfrm>
            <a:prstGeom prst="rect">
              <a:avLst/>
            </a:prstGeom>
            <a:effectLst>
              <a:outerShdw blurRad="38100" dist="25400" dir="2700000" algn="tl" rotWithShape="0">
                <a:prstClr val="black">
                  <a:alpha val="25000"/>
                </a:prstClr>
              </a:outerShdw>
            </a:effectLst>
          </p:spPr>
        </p:pic>
        <p:grpSp>
          <p:nvGrpSpPr>
            <p:cNvPr id="3" name="Group 60"/>
            <p:cNvGrpSpPr/>
            <p:nvPr/>
          </p:nvGrpSpPr>
          <p:grpSpPr>
            <a:xfrm>
              <a:off x="7076352" y="2667000"/>
              <a:ext cx="1392096" cy="457200"/>
              <a:chOff x="7073185" y="2667000"/>
              <a:chExt cx="1392096" cy="457200"/>
            </a:xfrm>
          </p:grpSpPr>
          <p:pic>
            <p:nvPicPr>
              <p:cNvPr id="84" name="Picture 83" descr="doc1.png"/>
              <p:cNvPicPr>
                <a:picLocks noChangeAspect="1"/>
              </p:cNvPicPr>
              <p:nvPr/>
            </p:nvPicPr>
            <p:blipFill>
              <a:blip r:embed="rId4" cstate="print"/>
              <a:stretch>
                <a:fillRect/>
              </a:stretch>
            </p:blipFill>
            <p:spPr>
              <a:xfrm>
                <a:off x="7629477" y="2667001"/>
                <a:ext cx="366345" cy="455926"/>
              </a:xfrm>
              <a:prstGeom prst="rect">
                <a:avLst/>
              </a:prstGeom>
              <a:effectLst>
                <a:outerShdw blurRad="50800" dist="38100" dir="2700000" algn="tl" rotWithShape="0">
                  <a:prstClr val="black">
                    <a:alpha val="40000"/>
                  </a:prstClr>
                </a:outerShdw>
              </a:effectLst>
            </p:spPr>
          </p:pic>
          <p:pic>
            <p:nvPicPr>
              <p:cNvPr id="85" name="Picture 84" descr="doc1.png"/>
              <p:cNvPicPr>
                <a:picLocks noChangeAspect="1"/>
              </p:cNvPicPr>
              <p:nvPr/>
            </p:nvPicPr>
            <p:blipFill>
              <a:blip r:embed="rId5" cstate="print"/>
              <a:stretch>
                <a:fillRect/>
              </a:stretch>
            </p:blipFill>
            <p:spPr>
              <a:xfrm>
                <a:off x="7073185" y="2667000"/>
                <a:ext cx="453179" cy="457200"/>
              </a:xfrm>
              <a:prstGeom prst="rect">
                <a:avLst/>
              </a:prstGeom>
              <a:effectLst>
                <a:outerShdw blurRad="50800" dist="38100" dir="2700000" algn="tl" rotWithShape="0">
                  <a:prstClr val="black">
                    <a:alpha val="40000"/>
                  </a:prstClr>
                </a:outerShdw>
              </a:effectLst>
            </p:spPr>
          </p:pic>
          <p:pic>
            <p:nvPicPr>
              <p:cNvPr id="112" name="Picture 111" descr="doc1.png"/>
              <p:cNvPicPr>
                <a:picLocks noChangeAspect="1"/>
              </p:cNvPicPr>
              <p:nvPr/>
            </p:nvPicPr>
            <p:blipFill>
              <a:blip r:embed="rId6" cstate="print"/>
              <a:stretch>
                <a:fillRect/>
              </a:stretch>
            </p:blipFill>
            <p:spPr>
              <a:xfrm>
                <a:off x="8098936" y="2667000"/>
                <a:ext cx="366345" cy="455925"/>
              </a:xfrm>
              <a:prstGeom prst="rect">
                <a:avLst/>
              </a:prstGeom>
              <a:effectLst>
                <a:outerShdw blurRad="50800" dist="38100" dir="2700000" algn="tl" rotWithShape="0">
                  <a:prstClr val="black">
                    <a:alpha val="40000"/>
                  </a:prstClr>
                </a:outerShdw>
              </a:effectLst>
            </p:spPr>
          </p:pic>
        </p:grpSp>
        <p:grpSp>
          <p:nvGrpSpPr>
            <p:cNvPr id="4" name="Group 59"/>
            <p:cNvGrpSpPr/>
            <p:nvPr/>
          </p:nvGrpSpPr>
          <p:grpSpPr>
            <a:xfrm>
              <a:off x="7132345" y="3755745"/>
              <a:ext cx="1280110" cy="883592"/>
              <a:chOff x="7136583" y="3755745"/>
              <a:chExt cx="1280110" cy="883592"/>
            </a:xfrm>
          </p:grpSpPr>
          <p:pic>
            <p:nvPicPr>
              <p:cNvPr id="87" name="Picture 86" descr="car3.png"/>
              <p:cNvPicPr>
                <a:picLocks noChangeAspect="1"/>
              </p:cNvPicPr>
              <p:nvPr/>
            </p:nvPicPr>
            <p:blipFill>
              <a:blip r:embed="rId7" cstate="print"/>
              <a:stretch>
                <a:fillRect/>
              </a:stretch>
            </p:blipFill>
            <p:spPr>
              <a:xfrm>
                <a:off x="7136583" y="3755745"/>
                <a:ext cx="607418" cy="419154"/>
              </a:xfrm>
              <a:prstGeom prst="rect">
                <a:avLst/>
              </a:prstGeom>
            </p:spPr>
          </p:pic>
          <p:pic>
            <p:nvPicPr>
              <p:cNvPr id="90" name="Picture 89" descr="car3.png"/>
              <p:cNvPicPr>
                <a:picLocks noChangeAspect="1"/>
              </p:cNvPicPr>
              <p:nvPr/>
            </p:nvPicPr>
            <p:blipFill>
              <a:blip r:embed="rId8" cstate="print"/>
              <a:stretch>
                <a:fillRect/>
              </a:stretch>
            </p:blipFill>
            <p:spPr>
              <a:xfrm>
                <a:off x="7136583" y="4221122"/>
                <a:ext cx="605528" cy="418215"/>
              </a:xfrm>
              <a:prstGeom prst="rect">
                <a:avLst/>
              </a:prstGeom>
            </p:spPr>
          </p:pic>
          <p:pic>
            <p:nvPicPr>
              <p:cNvPr id="108" name="Picture 107" descr="car3.png"/>
              <p:cNvPicPr>
                <a:picLocks noChangeAspect="1"/>
              </p:cNvPicPr>
              <p:nvPr/>
            </p:nvPicPr>
            <p:blipFill>
              <a:blip r:embed="rId9" cstate="print"/>
              <a:stretch>
                <a:fillRect/>
              </a:stretch>
            </p:blipFill>
            <p:spPr>
              <a:xfrm>
                <a:off x="7811787" y="4220737"/>
                <a:ext cx="604906" cy="418600"/>
              </a:xfrm>
              <a:prstGeom prst="rect">
                <a:avLst/>
              </a:prstGeom>
            </p:spPr>
          </p:pic>
          <p:pic>
            <p:nvPicPr>
              <p:cNvPr id="113" name="Picture 112" descr="car3.png"/>
              <p:cNvPicPr>
                <a:picLocks noChangeAspect="1"/>
              </p:cNvPicPr>
              <p:nvPr/>
            </p:nvPicPr>
            <p:blipFill>
              <a:blip r:embed="rId10" cstate="print"/>
              <a:stretch>
                <a:fillRect/>
              </a:stretch>
            </p:blipFill>
            <p:spPr>
              <a:xfrm>
                <a:off x="7809276" y="3755745"/>
                <a:ext cx="607416" cy="419153"/>
              </a:xfrm>
              <a:prstGeom prst="rect">
                <a:avLst/>
              </a:prstGeom>
            </p:spPr>
          </p:pic>
        </p:grpSp>
      </p:grpSp>
      <p:grpSp>
        <p:nvGrpSpPr>
          <p:cNvPr id="5" name="Group 65"/>
          <p:cNvGrpSpPr/>
          <p:nvPr/>
        </p:nvGrpSpPr>
        <p:grpSpPr>
          <a:xfrm>
            <a:off x="3200400" y="1443580"/>
            <a:ext cx="2743200" cy="4645152"/>
            <a:chOff x="3200400" y="1600200"/>
            <a:chExt cx="2743200" cy="4645152"/>
          </a:xfrm>
        </p:grpSpPr>
        <p:sp>
          <p:nvSpPr>
            <p:cNvPr id="161" name="AutoShape 19"/>
            <p:cNvSpPr>
              <a:spLocks noChangeArrowheads="1"/>
            </p:cNvSpPr>
            <p:nvPr/>
          </p:nvSpPr>
          <p:spPr bwMode="auto">
            <a:xfrm>
              <a:off x="3200400" y="1600200"/>
              <a:ext cx="2743200" cy="4645152"/>
            </a:xfrm>
            <a:prstGeom prst="roundRect">
              <a:avLst>
                <a:gd name="adj" fmla="val 3487"/>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174" name="TextBox 173"/>
            <p:cNvSpPr txBox="1"/>
            <p:nvPr/>
          </p:nvSpPr>
          <p:spPr>
            <a:xfrm>
              <a:off x="3238500" y="1655802"/>
              <a:ext cx="2667000"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Explore &amp; Discover</a:t>
              </a:r>
            </a:p>
            <a:p>
              <a:pPr algn="ctr"/>
              <a:endParaRPr lang="en-US" sz="1600" dirty="0">
                <a:latin typeface="Arial" pitchFamily="34" charset="0"/>
                <a:cs typeface="Arial" pitchFamily="34" charset="0"/>
              </a:endParaRPr>
            </a:p>
          </p:txBody>
        </p:sp>
      </p:grpSp>
      <p:grpSp>
        <p:nvGrpSpPr>
          <p:cNvPr id="6" name="Group 53"/>
          <p:cNvGrpSpPr/>
          <p:nvPr/>
        </p:nvGrpSpPr>
        <p:grpSpPr>
          <a:xfrm>
            <a:off x="3469312" y="2028185"/>
            <a:ext cx="1331975" cy="1447800"/>
            <a:chOff x="3479800" y="2184805"/>
            <a:chExt cx="1331975" cy="1447800"/>
          </a:xfrm>
        </p:grpSpPr>
        <p:sp>
          <p:nvSpPr>
            <p:cNvPr id="206" name="AutoShape 19"/>
            <p:cNvSpPr>
              <a:spLocks noChangeArrowheads="1"/>
            </p:cNvSpPr>
            <p:nvPr/>
          </p:nvSpPr>
          <p:spPr bwMode="gray">
            <a:xfrm>
              <a:off x="3479800" y="2184805"/>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smtClean="0"/>
            </a:p>
          </p:txBody>
        </p:sp>
        <p:sp>
          <p:nvSpPr>
            <p:cNvPr id="207" name="Rounded Rectangle 206"/>
            <p:cNvSpPr/>
            <p:nvPr/>
          </p:nvSpPr>
          <p:spPr bwMode="white">
            <a:xfrm>
              <a:off x="3498087" y="2235605"/>
              <a:ext cx="1295400" cy="406357"/>
            </a:xfrm>
            <a:prstGeom prst="roundRect">
              <a:avLst>
                <a:gd name="adj" fmla="val 50000"/>
              </a:avLst>
            </a:prstGeom>
            <a:noFill/>
            <a:ln w="19050" algn="ctr">
              <a:noFill/>
              <a:round/>
              <a:headEnd/>
              <a:tailEnd/>
            </a:ln>
          </p:spPr>
          <p:txBody>
            <a:bodyPr lIns="9144" tIns="0" rIns="9144" bIns="9144" anchor="t"/>
            <a:lstStyle/>
            <a:p>
              <a:pPr algn="ctr"/>
              <a:r>
                <a:rPr lang="en-US" sz="1200" b="1" dirty="0" smtClean="0">
                  <a:solidFill>
                    <a:schemeClr val="bg1"/>
                  </a:solidFill>
                  <a:latin typeface="Arial" pitchFamily="34" charset="0"/>
                  <a:cs typeface="Arial" pitchFamily="34" charset="0"/>
                </a:rPr>
                <a:t>Data Analysis </a:t>
              </a:r>
              <a:br>
                <a:rPr lang="en-US" sz="1200" b="1" dirty="0" smtClean="0">
                  <a:solidFill>
                    <a:schemeClr val="bg1"/>
                  </a:solidFill>
                  <a:latin typeface="Arial" pitchFamily="34" charset="0"/>
                  <a:cs typeface="Arial" pitchFamily="34" charset="0"/>
                </a:rPr>
              </a:br>
              <a:r>
                <a:rPr lang="en-US" sz="1200" b="1" dirty="0" smtClean="0">
                  <a:solidFill>
                    <a:schemeClr val="bg1"/>
                  </a:solidFill>
                  <a:latin typeface="Arial" pitchFamily="34" charset="0"/>
                  <a:cs typeface="Arial" pitchFamily="34" charset="0"/>
                </a:rPr>
                <a:t>&amp; Modeling</a:t>
              </a:r>
            </a:p>
          </p:txBody>
        </p:sp>
        <p:pic>
          <p:nvPicPr>
            <p:cNvPr id="208" name="Picture 207" descr="graph3.png"/>
            <p:cNvPicPr>
              <a:picLocks noChangeAspect="1"/>
            </p:cNvPicPr>
            <p:nvPr/>
          </p:nvPicPr>
          <p:blipFill>
            <a:blip r:embed="rId11" cstate="print"/>
            <a:stretch>
              <a:fillRect/>
            </a:stretch>
          </p:blipFill>
          <p:spPr>
            <a:xfrm>
              <a:off x="3633443" y="2787386"/>
              <a:ext cx="1024689" cy="673283"/>
            </a:xfrm>
            <a:prstGeom prst="rect">
              <a:avLst/>
            </a:prstGeom>
            <a:effectLst>
              <a:outerShdw blurRad="63500" dist="63500" dir="2700000" sx="95000" sy="95000" algn="tl" rotWithShape="0">
                <a:prstClr val="black">
                  <a:alpha val="40000"/>
                </a:prstClr>
              </a:outerShdw>
            </a:effectLst>
          </p:spPr>
        </p:pic>
      </p:grpSp>
      <p:grpSp>
        <p:nvGrpSpPr>
          <p:cNvPr id="7" name="Group 55"/>
          <p:cNvGrpSpPr/>
          <p:nvPr/>
        </p:nvGrpSpPr>
        <p:grpSpPr>
          <a:xfrm>
            <a:off x="4342714" y="3135774"/>
            <a:ext cx="1331975" cy="1447800"/>
            <a:chOff x="4353202" y="3292394"/>
            <a:chExt cx="1331975" cy="1447800"/>
          </a:xfrm>
        </p:grpSpPr>
        <p:sp>
          <p:nvSpPr>
            <p:cNvPr id="209" name="AutoShape 19"/>
            <p:cNvSpPr>
              <a:spLocks noChangeArrowheads="1"/>
            </p:cNvSpPr>
            <p:nvPr/>
          </p:nvSpPr>
          <p:spPr bwMode="gray">
            <a:xfrm>
              <a:off x="4353202" y="329239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smtClean="0"/>
            </a:p>
          </p:txBody>
        </p:sp>
        <p:sp>
          <p:nvSpPr>
            <p:cNvPr id="210" name="Rounded Rectangle 209"/>
            <p:cNvSpPr/>
            <p:nvPr/>
          </p:nvSpPr>
          <p:spPr bwMode="white">
            <a:xfrm>
              <a:off x="4354172" y="3333600"/>
              <a:ext cx="1330034" cy="479507"/>
            </a:xfrm>
            <a:prstGeom prst="roundRect">
              <a:avLst>
                <a:gd name="adj" fmla="val 50000"/>
              </a:avLst>
            </a:prstGeom>
            <a:noFill/>
            <a:ln w="19050" algn="ctr">
              <a:noFill/>
              <a:round/>
              <a:headEnd/>
              <a:tailEnd/>
            </a:ln>
          </p:spPr>
          <p:txBody>
            <a:bodyPr lIns="9144" tIns="0" rIns="9144" bIns="9144" anchor="t"/>
            <a:lstStyle/>
            <a:p>
              <a:pPr algn="ctr"/>
              <a:r>
                <a:rPr lang="en-US" sz="1200" b="1" dirty="0" smtClean="0">
                  <a:solidFill>
                    <a:schemeClr val="bg1"/>
                  </a:solidFill>
                  <a:latin typeface="Arial" pitchFamily="34" charset="0"/>
                  <a:cs typeface="Arial" pitchFamily="34" charset="0"/>
                </a:rPr>
                <a:t>Algorithm </a:t>
              </a:r>
              <a:br>
                <a:rPr lang="en-US" sz="1200" b="1" dirty="0" smtClean="0">
                  <a:solidFill>
                    <a:schemeClr val="bg1"/>
                  </a:solidFill>
                  <a:latin typeface="Arial" pitchFamily="34" charset="0"/>
                  <a:cs typeface="Arial" pitchFamily="34" charset="0"/>
                </a:rPr>
              </a:br>
              <a:r>
                <a:rPr lang="en-US" sz="1200" b="1" dirty="0" smtClean="0">
                  <a:solidFill>
                    <a:schemeClr val="bg1"/>
                  </a:solidFill>
                  <a:latin typeface="Arial" pitchFamily="34" charset="0"/>
                  <a:cs typeface="Arial" pitchFamily="34" charset="0"/>
                </a:rPr>
                <a:t>Development</a:t>
              </a:r>
            </a:p>
          </p:txBody>
        </p:sp>
        <p:pic>
          <p:nvPicPr>
            <p:cNvPr id="211" name="Picture 210" descr="graph3.png"/>
            <p:cNvPicPr>
              <a:picLocks noChangeAspect="1"/>
            </p:cNvPicPr>
            <p:nvPr/>
          </p:nvPicPr>
          <p:blipFill>
            <a:blip r:embed="rId12" cstate="print"/>
            <a:stretch>
              <a:fillRect/>
            </a:stretch>
          </p:blipFill>
          <p:spPr>
            <a:xfrm>
              <a:off x="4509438" y="3900073"/>
              <a:ext cx="1019503" cy="665424"/>
            </a:xfrm>
            <a:prstGeom prst="rect">
              <a:avLst/>
            </a:prstGeom>
            <a:effectLst>
              <a:outerShdw blurRad="63500" dist="63500" dir="2700000" sx="95000" sy="95000" algn="tl" rotWithShape="0">
                <a:prstClr val="black">
                  <a:alpha val="40000"/>
                </a:prstClr>
              </a:outerShdw>
            </a:effectLst>
          </p:spPr>
        </p:pic>
      </p:grpSp>
      <p:grpSp>
        <p:nvGrpSpPr>
          <p:cNvPr id="8" name="Group 56"/>
          <p:cNvGrpSpPr/>
          <p:nvPr/>
        </p:nvGrpSpPr>
        <p:grpSpPr>
          <a:xfrm>
            <a:off x="3765228" y="4324604"/>
            <a:ext cx="1331975" cy="1447800"/>
            <a:chOff x="3775716" y="4481224"/>
            <a:chExt cx="1331975" cy="1447800"/>
          </a:xfrm>
        </p:grpSpPr>
        <p:sp>
          <p:nvSpPr>
            <p:cNvPr id="217" name="AutoShape 19"/>
            <p:cNvSpPr>
              <a:spLocks noChangeArrowheads="1"/>
            </p:cNvSpPr>
            <p:nvPr/>
          </p:nvSpPr>
          <p:spPr bwMode="gray">
            <a:xfrm>
              <a:off x="3775716" y="4481224"/>
              <a:ext cx="1331975" cy="1447800"/>
            </a:xfrm>
            <a:prstGeom prst="roundRect">
              <a:avLst>
                <a:gd name="adj" fmla="val 7739"/>
              </a:avLst>
            </a:prstGeom>
            <a:gradFill>
              <a:gsLst>
                <a:gs pos="7000">
                  <a:schemeClr val="tx2"/>
                </a:gs>
                <a:gs pos="100000">
                  <a:srgbClr val="A5BECF"/>
                </a:gs>
              </a:gsLst>
              <a:lin ang="5400000" scaled="0"/>
            </a:gradFill>
            <a:ln w="12700" cap="flat" cmpd="sng" algn="ctr">
              <a:solidFill>
                <a:schemeClr val="bg1">
                  <a:lumMod val="75000"/>
                </a:schemeClr>
              </a:solidFill>
              <a:prstDash val="solid"/>
              <a:round/>
              <a:headEnd type="none" w="med" len="med"/>
              <a:tailEnd type="none" w="med" len="med"/>
            </a:ln>
            <a:effectLst>
              <a:outerShdw blurRad="63500" dist="50800" dir="2700000" sx="101000" sy="101000" algn="tl" rotWithShape="0">
                <a:prstClr val="black">
                  <a:alpha val="32000"/>
                </a:prstClr>
              </a:outerShdw>
            </a:effectLst>
          </p:spPr>
          <p:txBody>
            <a:bodyPr vert="horz" wrap="square" lIns="91440" tIns="18288" rIns="91440" bIns="45720" numCol="1" rtlCol="0" anchor="t" anchorCtr="0" compatLnSpc="1">
              <a:prstTxWarp prst="textNoShape">
                <a:avLst/>
              </a:prstTxWarp>
            </a:bodyPr>
            <a:lstStyle/>
            <a:p>
              <a:pPr algn="ctr"/>
              <a:endParaRPr lang="en-US" dirty="0" smtClean="0"/>
            </a:p>
          </p:txBody>
        </p:sp>
        <p:sp>
          <p:nvSpPr>
            <p:cNvPr id="218" name="Rounded Rectangle 217"/>
            <p:cNvSpPr/>
            <p:nvPr/>
          </p:nvSpPr>
          <p:spPr bwMode="white">
            <a:xfrm>
              <a:off x="3832103" y="4534350"/>
              <a:ext cx="1219200" cy="454874"/>
            </a:xfrm>
            <a:prstGeom prst="roundRect">
              <a:avLst>
                <a:gd name="adj" fmla="val 50000"/>
              </a:avLst>
            </a:prstGeom>
            <a:noFill/>
            <a:ln w="19050" algn="ctr">
              <a:noFill/>
              <a:round/>
              <a:headEnd/>
              <a:tailEnd/>
            </a:ln>
          </p:spPr>
          <p:txBody>
            <a:bodyPr lIns="9144" tIns="0" rIns="9144" bIns="9144" anchor="t"/>
            <a:lstStyle/>
            <a:p>
              <a:pPr algn="ctr"/>
              <a:r>
                <a:rPr lang="en-US" sz="1200" b="1" dirty="0" smtClean="0">
                  <a:solidFill>
                    <a:schemeClr val="bg1"/>
                  </a:solidFill>
                  <a:latin typeface="Arial" pitchFamily="34" charset="0"/>
                  <a:cs typeface="Arial" pitchFamily="34" charset="0"/>
                </a:rPr>
                <a:t>Application </a:t>
              </a:r>
              <a:br>
                <a:rPr lang="en-US" sz="1200" b="1" dirty="0" smtClean="0">
                  <a:solidFill>
                    <a:schemeClr val="bg1"/>
                  </a:solidFill>
                  <a:latin typeface="Arial" pitchFamily="34" charset="0"/>
                  <a:cs typeface="Arial" pitchFamily="34" charset="0"/>
                </a:rPr>
              </a:br>
              <a:r>
                <a:rPr lang="en-US" sz="1200" b="1" dirty="0" smtClean="0">
                  <a:solidFill>
                    <a:schemeClr val="bg1"/>
                  </a:solidFill>
                  <a:latin typeface="Arial" pitchFamily="34" charset="0"/>
                  <a:cs typeface="Arial" pitchFamily="34" charset="0"/>
                </a:rPr>
                <a:t>Development</a:t>
              </a:r>
            </a:p>
          </p:txBody>
        </p:sp>
        <p:pic>
          <p:nvPicPr>
            <p:cNvPr id="219" name="Picture 218" descr="graph3.png"/>
            <p:cNvPicPr>
              <a:picLocks noChangeAspect="1"/>
            </p:cNvPicPr>
            <p:nvPr/>
          </p:nvPicPr>
          <p:blipFill>
            <a:blip r:embed="rId13" cstate="print"/>
            <a:stretch>
              <a:fillRect/>
            </a:stretch>
          </p:blipFill>
          <p:spPr>
            <a:xfrm>
              <a:off x="3929360" y="5090409"/>
              <a:ext cx="1024687" cy="672774"/>
            </a:xfrm>
            <a:prstGeom prst="rect">
              <a:avLst/>
            </a:prstGeom>
            <a:effectLst>
              <a:outerShdw blurRad="63500" dist="63500" dir="2700000" sx="95000" sy="95000" algn="tl" rotWithShape="0">
                <a:prstClr val="black">
                  <a:alpha val="40000"/>
                </a:prstClr>
              </a:outerShdw>
            </a:effectLst>
          </p:spPr>
        </p:pic>
      </p:grpSp>
      <p:sp>
        <p:nvSpPr>
          <p:cNvPr id="187" name="Left-Right Arrow 186"/>
          <p:cNvSpPr/>
          <p:nvPr/>
        </p:nvSpPr>
        <p:spPr>
          <a:xfrm>
            <a:off x="2318937" y="3753433"/>
            <a:ext cx="838200" cy="304800"/>
          </a:xfrm>
          <a:prstGeom prst="leftRightArrow">
            <a:avLst>
              <a:gd name="adj1" fmla="val 61374"/>
              <a:gd name="adj2" fmla="val 79760"/>
            </a:avLst>
          </a:prstGeom>
          <a:gradFill flip="none" rotWithShape="1">
            <a:gsLst>
              <a:gs pos="0">
                <a:schemeClr val="tx2"/>
              </a:gs>
              <a:gs pos="100000">
                <a:srgbClr val="6491B4"/>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latin typeface="Arial" pitchFamily="34" charset="0"/>
              <a:cs typeface="Arial" pitchFamily="34" charset="0"/>
            </a:endParaRPr>
          </a:p>
        </p:txBody>
      </p:sp>
      <p:grpSp>
        <p:nvGrpSpPr>
          <p:cNvPr id="9" name="Group 52"/>
          <p:cNvGrpSpPr/>
          <p:nvPr/>
        </p:nvGrpSpPr>
        <p:grpSpPr>
          <a:xfrm>
            <a:off x="448129" y="1443580"/>
            <a:ext cx="1828800" cy="4648200"/>
            <a:chOff x="448129" y="1600200"/>
            <a:chExt cx="1828800" cy="4648200"/>
          </a:xfrm>
        </p:grpSpPr>
        <p:sp>
          <p:nvSpPr>
            <p:cNvPr id="163" name="AutoShape 19"/>
            <p:cNvSpPr>
              <a:spLocks noChangeArrowheads="1"/>
            </p:cNvSpPr>
            <p:nvPr/>
          </p:nvSpPr>
          <p:spPr bwMode="auto">
            <a:xfrm>
              <a:off x="448129" y="1600200"/>
              <a:ext cx="1828800" cy="4648200"/>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164" name="AutoShape 19"/>
            <p:cNvSpPr>
              <a:spLocks noChangeArrowheads="1"/>
            </p:cNvSpPr>
            <p:nvPr/>
          </p:nvSpPr>
          <p:spPr bwMode="auto">
            <a:xfrm>
              <a:off x="562429" y="2031190"/>
              <a:ext cx="1600200" cy="407944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Files</a:t>
              </a:r>
            </a:p>
          </p:txBody>
        </p:sp>
        <p:sp>
          <p:nvSpPr>
            <p:cNvPr id="169" name="Rounded Rectangle 168"/>
            <p:cNvSpPr/>
            <p:nvPr/>
          </p:nvSpPr>
          <p:spPr bwMode="auto">
            <a:xfrm>
              <a:off x="562429" y="34652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Software</a:t>
              </a:r>
            </a:p>
          </p:txBody>
        </p:sp>
        <p:sp>
          <p:nvSpPr>
            <p:cNvPr id="170" name="Rounded Rectangle 169"/>
            <p:cNvSpPr/>
            <p:nvPr/>
          </p:nvSpPr>
          <p:spPr bwMode="auto">
            <a:xfrm>
              <a:off x="562429"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smtClean="0">
                  <a:latin typeface="Arial" pitchFamily="34" charset="0"/>
                  <a:cs typeface="Arial" pitchFamily="34" charset="0"/>
                </a:rPr>
                <a:t>Hardware</a:t>
              </a:r>
            </a:p>
          </p:txBody>
        </p:sp>
        <p:sp>
          <p:nvSpPr>
            <p:cNvPr id="175" name="TextBox 174"/>
            <p:cNvSpPr txBox="1"/>
            <p:nvPr/>
          </p:nvSpPr>
          <p:spPr>
            <a:xfrm>
              <a:off x="829461" y="1655802"/>
              <a:ext cx="1066137" cy="584775"/>
            </a:xfrm>
            <a:prstGeom prst="rect">
              <a:avLst/>
            </a:prstGeom>
            <a:noFill/>
          </p:spPr>
          <p:txBody>
            <a:bodyPr wrap="square" rtlCol="0">
              <a:spAutoFit/>
            </a:bodyPr>
            <a:lstStyle/>
            <a:p>
              <a:pPr algn="ctr"/>
              <a:r>
                <a:rPr lang="en-US" sz="1600" b="1" dirty="0" smtClean="0">
                  <a:latin typeface="Arial" pitchFamily="34" charset="0"/>
                  <a:cs typeface="Arial" pitchFamily="34" charset="0"/>
                </a:rPr>
                <a:t>Access</a:t>
              </a:r>
            </a:p>
            <a:p>
              <a:pPr algn="ctr"/>
              <a:endParaRPr lang="en-US" sz="1600" dirty="0">
                <a:latin typeface="Arial" pitchFamily="34" charset="0"/>
                <a:cs typeface="Arial" pitchFamily="34" charset="0"/>
              </a:endParaRP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14" cstate="print"/>
            <a:stretch>
              <a:fillRect/>
            </a:stretch>
          </p:blipFill>
          <p:spPr>
            <a:xfrm>
              <a:off x="1032434" y="2388933"/>
              <a:ext cx="660190" cy="785626"/>
            </a:xfrm>
            <a:prstGeom prst="rect">
              <a:avLst/>
            </a:prstGeom>
            <a:effectLst>
              <a:outerShdw blurRad="63500" dist="50800" dir="2700000" sx="101000" sy="101000" algn="tl" rotWithShape="0">
                <a:prstClr val="black">
                  <a:alpha val="32000"/>
                </a:prstClr>
              </a:outerShdw>
            </a:effectLst>
          </p:spPr>
        </p:pic>
        <p:pic>
          <p:nvPicPr>
            <p:cNvPr id="183" name="Picture 182" descr="graph3.png"/>
            <p:cNvPicPr>
              <a:picLocks noChangeAspect="1"/>
            </p:cNvPicPr>
            <p:nvPr/>
          </p:nvPicPr>
          <p:blipFill>
            <a:blip r:embed="rId15" cstate="print"/>
            <a:stretch>
              <a:fillRect/>
            </a:stretch>
          </p:blipFill>
          <p:spPr>
            <a:xfrm>
              <a:off x="867230" y="5202485"/>
              <a:ext cx="990599" cy="649456"/>
            </a:xfrm>
            <a:prstGeom prst="rect">
              <a:avLst/>
            </a:prstGeom>
            <a:effectLst>
              <a:outerShdw blurRad="63500" dist="101600" dir="2700000" sx="97000" sy="97000" algn="tl" rotWithShape="0">
                <a:prstClr val="black">
                  <a:alpha val="29000"/>
                </a:prstClr>
              </a:outerShdw>
            </a:effectLst>
          </p:spPr>
        </p:pic>
        <p:pic>
          <p:nvPicPr>
            <p:cNvPr id="79" name="Picture 78" descr="doc1.png"/>
            <p:cNvPicPr>
              <a:picLocks noChangeAspect="1"/>
            </p:cNvPicPr>
            <p:nvPr/>
          </p:nvPicPr>
          <p:blipFill>
            <a:blip r:embed="rId16" cstate="print"/>
            <a:stretch>
              <a:fillRect/>
            </a:stretch>
          </p:blipFill>
          <p:spPr>
            <a:xfrm>
              <a:off x="816592" y="3802040"/>
              <a:ext cx="359184" cy="415967"/>
            </a:xfrm>
            <a:prstGeom prst="rect">
              <a:avLst/>
            </a:prstGeom>
            <a:effectLst>
              <a:outerShdw blurRad="38100" dist="38100" dir="3000000" algn="tl" rotWithShape="0">
                <a:prstClr val="black">
                  <a:alpha val="25000"/>
                </a:prstClr>
              </a:outerShdw>
            </a:effectLst>
          </p:spPr>
        </p:pic>
        <p:grpSp>
          <p:nvGrpSpPr>
            <p:cNvPr id="10" name="Group 79"/>
            <p:cNvGrpSpPr/>
            <p:nvPr/>
          </p:nvGrpSpPr>
          <p:grpSpPr>
            <a:xfrm>
              <a:off x="752929" y="4393185"/>
              <a:ext cx="1219200" cy="235179"/>
              <a:chOff x="836706" y="4324945"/>
              <a:chExt cx="511748" cy="235179"/>
            </a:xfrm>
          </p:grpSpPr>
          <p:sp>
            <p:nvSpPr>
              <p:cNvPr id="81" name="AutoShape 32"/>
              <p:cNvSpPr>
                <a:spLocks noChangeArrowheads="1"/>
              </p:cNvSpPr>
              <p:nvPr/>
            </p:nvSpPr>
            <p:spPr bwMode="auto">
              <a:xfrm>
                <a:off x="836706" y="4324945"/>
                <a:ext cx="511748" cy="235179"/>
              </a:xfrm>
              <a:prstGeom prst="roundRect">
                <a:avLst>
                  <a:gd name="adj" fmla="val 21049"/>
                </a:avLst>
              </a:prstGeom>
              <a:gradFill flip="none" rotWithShape="1">
                <a:gsLst>
                  <a:gs pos="0">
                    <a:schemeClr val="tx2"/>
                  </a:gs>
                  <a:gs pos="100000">
                    <a:srgbClr val="6491B4"/>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0325" algn="ctr" fontAlgn="base">
                  <a:spcBef>
                    <a:spcPct val="0"/>
                  </a:spcBef>
                  <a:spcAft>
                    <a:spcPct val="0"/>
                  </a:spcAft>
                </a:pPr>
                <a:endParaRPr lang="en-US" b="1" dirty="0">
                  <a:solidFill>
                    <a:schemeClr val="lt1"/>
                  </a:solidFill>
                  <a:latin typeface="Arial" pitchFamily="34" charset="0"/>
                  <a:cs typeface="Arial" pitchFamily="34" charset="0"/>
                </a:endParaRPr>
              </a:p>
            </p:txBody>
          </p:sp>
          <p:sp>
            <p:nvSpPr>
              <p:cNvPr id="82" name="AutoShape 32"/>
              <p:cNvSpPr>
                <a:spLocks noChangeArrowheads="1"/>
              </p:cNvSpPr>
              <p:nvPr/>
            </p:nvSpPr>
            <p:spPr bwMode="auto">
              <a:xfrm>
                <a:off x="849644" y="4338572"/>
                <a:ext cx="486161" cy="105831"/>
              </a:xfrm>
              <a:prstGeom prst="roundRect">
                <a:avLst>
                  <a:gd name="adj" fmla="val 34569"/>
                </a:avLst>
              </a:prstGeom>
              <a:solidFill>
                <a:srgbClr val="CEDBEA">
                  <a:alpha val="40784"/>
                </a:srgbClr>
              </a:solidFill>
              <a:ln w="19050" algn="ctr">
                <a:noFill/>
                <a:miter lim="800000"/>
                <a:headEnd/>
                <a:tailEnd/>
              </a:ln>
            </p:spPr>
            <p:txBody>
              <a:bodyPr lIns="9144" tIns="91440" rIns="9144" bIns="9144" anchor="ctr"/>
              <a:lstStyle/>
              <a:p>
                <a:pPr marL="60325" indent="-60325" algn="ctr" fontAlgn="base">
                  <a:spcBef>
                    <a:spcPct val="0"/>
                  </a:spcBef>
                  <a:spcAft>
                    <a:spcPct val="0"/>
                  </a:spcAft>
                </a:pPr>
                <a:r>
                  <a:rPr lang="en-US" sz="900" b="1" dirty="0" smtClean="0">
                    <a:solidFill>
                      <a:schemeClr val="bg1"/>
                    </a:solidFill>
                    <a:latin typeface="Arial" pitchFamily="34" charset="0"/>
                    <a:cs typeface="Arial" pitchFamily="34" charset="0"/>
                  </a:rPr>
                  <a:t>Code &amp; Applications</a:t>
                </a:r>
                <a:endParaRPr lang="en-US" sz="900" b="1" dirty="0">
                  <a:solidFill>
                    <a:schemeClr val="bg1"/>
                  </a:solidFill>
                  <a:latin typeface="Arial" pitchFamily="34" charset="0"/>
                  <a:cs typeface="Arial" pitchFamily="34" charset="0"/>
                </a:endParaRPr>
              </a:p>
            </p:txBody>
          </p:sp>
        </p:grpSp>
        <p:pic>
          <p:nvPicPr>
            <p:cNvPr id="51" name="Picture 50" descr="doc1.png"/>
            <p:cNvPicPr>
              <a:picLocks noChangeAspect="1"/>
            </p:cNvPicPr>
            <p:nvPr/>
          </p:nvPicPr>
          <p:blipFill>
            <a:blip r:embed="rId17" cstate="print"/>
            <a:stretch>
              <a:fillRect/>
            </a:stretch>
          </p:blipFill>
          <p:spPr>
            <a:xfrm>
              <a:off x="1444683" y="3824774"/>
              <a:ext cx="493923" cy="474021"/>
            </a:xfrm>
            <a:prstGeom prst="rect">
              <a:avLst/>
            </a:prstGeom>
            <a:effectLst>
              <a:outerShdw blurRad="50800" dist="38100" dir="2700000" algn="tl" rotWithShape="0">
                <a:prstClr val="black">
                  <a:alpha val="40000"/>
                </a:prstClr>
              </a:outerShdw>
            </a:effectLst>
          </p:spPr>
        </p:pic>
      </p:grpSp>
      <p:grpSp>
        <p:nvGrpSpPr>
          <p:cNvPr id="11" name="Group 146"/>
          <p:cNvGrpSpPr/>
          <p:nvPr/>
        </p:nvGrpSpPr>
        <p:grpSpPr>
          <a:xfrm>
            <a:off x="2279955" y="1734570"/>
            <a:ext cx="4578045" cy="4771964"/>
            <a:chOff x="2279955" y="1891190"/>
            <a:chExt cx="4578045" cy="4771964"/>
          </a:xfrm>
        </p:grpSpPr>
        <p:sp>
          <p:nvSpPr>
            <p:cNvPr id="64" name="Circular Arrow 63"/>
            <p:cNvSpPr/>
            <p:nvPr/>
          </p:nvSpPr>
          <p:spPr bwMode="auto">
            <a:xfrm>
              <a:off x="2279955" y="1891190"/>
              <a:ext cx="4578045" cy="4509610"/>
            </a:xfrm>
            <a:prstGeom prst="circularArrow">
              <a:avLst>
                <a:gd name="adj1" fmla="val 1144"/>
                <a:gd name="adj2" fmla="val 237085"/>
                <a:gd name="adj3" fmla="val 20655697"/>
                <a:gd name="adj4" fmla="val 581869"/>
                <a:gd name="adj5" fmla="val 1993"/>
              </a:avLst>
            </a:prstGeom>
            <a:solidFill>
              <a:srgbClr val="125687">
                <a:alpha val="29020"/>
              </a:srgb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smtClean="0">
                <a:latin typeface="Arial" pitchFamily="34" charset="0"/>
                <a:cs typeface="Arial" pitchFamily="34" charset="0"/>
              </a:endParaRPr>
            </a:p>
          </p:txBody>
        </p:sp>
        <p:sp>
          <p:nvSpPr>
            <p:cNvPr id="65" name="Rectangle 10"/>
            <p:cNvSpPr>
              <a:spLocks noChangeArrowheads="1"/>
            </p:cNvSpPr>
            <p:nvPr/>
          </p:nvSpPr>
          <p:spPr bwMode="auto">
            <a:xfrm>
              <a:off x="3974315" y="6324600"/>
              <a:ext cx="1130438" cy="338554"/>
            </a:xfrm>
            <a:prstGeom prst="rect">
              <a:avLst/>
            </a:prstGeom>
            <a:noFill/>
            <a:ln w="9525">
              <a:noFill/>
              <a:miter lim="800000"/>
              <a:headEnd/>
              <a:tailEnd/>
            </a:ln>
          </p:spPr>
          <p:txBody>
            <a:bodyPr wrap="none">
              <a:spAutoFit/>
            </a:bodyPr>
            <a:lstStyle/>
            <a:p>
              <a:r>
                <a:rPr lang="en-US" sz="1600" b="1" dirty="0" smtClean="0">
                  <a:solidFill>
                    <a:schemeClr val="tx2"/>
                  </a:solidFill>
                  <a:latin typeface="Arial" pitchFamily="34" charset="0"/>
                  <a:cs typeface="Arial" pitchFamily="34" charset="0"/>
                </a:rPr>
                <a:t>Automate</a:t>
              </a:r>
              <a:endParaRPr lang="en-US" sz="1600" b="1" dirty="0">
                <a:solidFill>
                  <a:schemeClr val="tx2"/>
                </a:solidFill>
                <a:latin typeface="Arial" pitchFamily="34" charset="0"/>
                <a:cs typeface="Arial" pitchFamily="34" charset="0"/>
              </a:endParaRPr>
            </a:p>
          </p:txBody>
        </p:sp>
      </p:grpSp>
      <p:sp>
        <p:nvSpPr>
          <p:cNvPr id="12" name="Title 11"/>
          <p:cNvSpPr>
            <a:spLocks noGrp="1"/>
          </p:cNvSpPr>
          <p:nvPr>
            <p:ph type="title"/>
          </p:nvPr>
        </p:nvSpPr>
        <p:spPr/>
        <p:txBody>
          <a:bodyPr/>
          <a:lstStyle/>
          <a:p>
            <a:r>
              <a:rPr lang="en-US" dirty="0"/>
              <a:t>A Technical Computing Workflow</a:t>
            </a:r>
            <a:br>
              <a:rPr lang="en-US" dirty="0"/>
            </a:br>
            <a:r>
              <a:rPr lang="en-US" dirty="0"/>
              <a:t>for Battery Test and Data Analysis</a:t>
            </a:r>
          </a:p>
        </p:txBody>
      </p:sp>
    </p:spTree>
    <p:custDataLst>
      <p:tags r:id="rId1"/>
    </p:custDataLst>
    <p:extLst>
      <p:ext uri="{BB962C8B-B14F-4D97-AF65-F5344CB8AC3E}">
        <p14:creationId xmlns:p14="http://schemas.microsoft.com/office/powerpoint/2010/main" val="1892334647"/>
      </p:ext>
    </p:extLst>
  </p:cSld>
  <p:clrMapOvr>
    <a:masterClrMapping/>
  </p:clrMapOvr>
  <p:transition advTm="1160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wipe(left)">
                                      <p:cBhvr>
                                        <p:cTn id="12" dur="500"/>
                                        <p:tgtEl>
                                          <p:spTgt spid="18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500"/>
                                        <p:tgtEl>
                                          <p:spTgt spid="18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Battery Testing, Data Analysis, and Modeling Using MATLAB and Simulink</a:t>
            </a:r>
            <a:endParaRPr lang="en-US" dirty="0"/>
          </a:p>
        </p:txBody>
      </p:sp>
      <p:sp>
        <p:nvSpPr>
          <p:cNvPr id="3" name="Subtitle 2"/>
          <p:cNvSpPr>
            <a:spLocks noGrp="1"/>
          </p:cNvSpPr>
          <p:nvPr>
            <p:ph type="subTitle" idx="1"/>
          </p:nvPr>
        </p:nvSpPr>
        <p:spPr>
          <a:xfrm>
            <a:off x="685800" y="3736622"/>
            <a:ext cx="7772400" cy="454378"/>
          </a:xfrm>
        </p:spPr>
        <p:txBody>
          <a:bodyPr/>
          <a:lstStyle/>
          <a:p>
            <a:endParaRPr 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799" y="2304014"/>
            <a:ext cx="2476715" cy="1859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ar Batte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401711"/>
            <a:ext cx="2590800" cy="176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099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3"/>
          <p:cNvSpPr>
            <a:spLocks noGrp="1" noChangeArrowheads="1"/>
          </p:cNvSpPr>
          <p:nvPr>
            <p:ph type="title"/>
          </p:nvPr>
        </p:nvSpPr>
        <p:spPr/>
        <p:txBody>
          <a:bodyPr/>
          <a:lstStyle/>
          <a:p>
            <a:r>
              <a:rPr lang="en-US" dirty="0" smtClean="0"/>
              <a:t>MathWorks at a Glance</a:t>
            </a:r>
          </a:p>
        </p:txBody>
      </p:sp>
      <p:sp>
        <p:nvSpPr>
          <p:cNvPr id="5123" name="Content Placeholder 49"/>
          <p:cNvSpPr>
            <a:spLocks noGrp="1"/>
          </p:cNvSpPr>
          <p:nvPr>
            <p:ph idx="1"/>
          </p:nvPr>
        </p:nvSpPr>
        <p:spPr/>
        <p:txBody>
          <a:bodyPr/>
          <a:lstStyle/>
          <a:p>
            <a:pPr marL="292100" indent="-292100">
              <a:spcBef>
                <a:spcPct val="50000"/>
              </a:spcBef>
            </a:pPr>
            <a:r>
              <a:rPr lang="en-US" sz="1600" b="1" dirty="0" smtClean="0"/>
              <a:t>Headquarters:</a:t>
            </a:r>
            <a:br>
              <a:rPr lang="en-US" sz="1600" b="1" dirty="0" smtClean="0"/>
            </a:br>
            <a:r>
              <a:rPr lang="en-US" sz="1600" dirty="0" smtClean="0"/>
              <a:t>Natick, Massachusetts US</a:t>
            </a:r>
          </a:p>
          <a:p>
            <a:pPr marL="292100" indent="-292100">
              <a:spcBef>
                <a:spcPct val="50000"/>
              </a:spcBef>
            </a:pPr>
            <a:r>
              <a:rPr lang="en-US" sz="1600" b="1" dirty="0" smtClean="0"/>
              <a:t>Other U.S. Locations: </a:t>
            </a:r>
            <a:r>
              <a:rPr lang="en-US" sz="1600" dirty="0" smtClean="0"/>
              <a:t/>
            </a:r>
            <a:br>
              <a:rPr lang="en-US" sz="1600" dirty="0" smtClean="0"/>
            </a:br>
            <a:r>
              <a:rPr lang="en-US" sz="1600" dirty="0" smtClean="0"/>
              <a:t>California; Michigan; </a:t>
            </a:r>
            <a:br>
              <a:rPr lang="en-US" sz="1600" dirty="0" smtClean="0"/>
            </a:br>
            <a:r>
              <a:rPr lang="en-US" sz="1600" dirty="0" smtClean="0"/>
              <a:t>Texas; Washington, DC</a:t>
            </a:r>
          </a:p>
          <a:p>
            <a:pPr marL="292100" indent="-292100">
              <a:spcBef>
                <a:spcPct val="50000"/>
              </a:spcBef>
            </a:pPr>
            <a:r>
              <a:rPr lang="en-US" sz="1600" b="1" dirty="0" smtClean="0"/>
              <a:t>Europe:</a:t>
            </a:r>
            <a:br>
              <a:rPr lang="en-US" sz="1600" b="1" dirty="0" smtClean="0"/>
            </a:br>
            <a:r>
              <a:rPr lang="en-US" sz="1600" dirty="0" smtClean="0"/>
              <a:t>France, Germany, Italy, </a:t>
            </a:r>
            <a:br>
              <a:rPr lang="en-US" sz="1600" dirty="0" smtClean="0"/>
            </a:br>
            <a:r>
              <a:rPr lang="en-US" sz="1600" dirty="0" smtClean="0"/>
              <a:t>Spain, the Netherlands, </a:t>
            </a:r>
            <a:br>
              <a:rPr lang="en-US" sz="1600" dirty="0" smtClean="0"/>
            </a:br>
            <a:r>
              <a:rPr lang="en-US" sz="1600" dirty="0" smtClean="0"/>
              <a:t>Sweden, Switzerland, U.K.</a:t>
            </a:r>
          </a:p>
          <a:p>
            <a:pPr marL="292100" indent="-292100">
              <a:spcBef>
                <a:spcPct val="50000"/>
              </a:spcBef>
            </a:pPr>
            <a:r>
              <a:rPr lang="en-US" sz="1600" b="1" dirty="0" smtClean="0"/>
              <a:t>Asia-Pacific:</a:t>
            </a:r>
            <a:br>
              <a:rPr lang="en-US" sz="1600" b="1" dirty="0" smtClean="0"/>
            </a:br>
            <a:r>
              <a:rPr lang="en-US" sz="1600" dirty="0" smtClean="0"/>
              <a:t>Australia, China, India,</a:t>
            </a:r>
            <a:br>
              <a:rPr lang="en-US" sz="1600" dirty="0" smtClean="0"/>
            </a:br>
            <a:r>
              <a:rPr lang="en-US" sz="1600" dirty="0" smtClean="0"/>
              <a:t>Japan, Korea</a:t>
            </a:r>
          </a:p>
          <a:p>
            <a:pPr marL="292100" indent="-292100">
              <a:spcBef>
                <a:spcPct val="50000"/>
              </a:spcBef>
            </a:pPr>
            <a:r>
              <a:rPr lang="en-US" sz="1600" dirty="0" smtClean="0"/>
              <a:t>Worldwide training</a:t>
            </a:r>
            <a:br>
              <a:rPr lang="en-US" sz="1600" dirty="0" smtClean="0"/>
            </a:br>
            <a:r>
              <a:rPr lang="en-US" sz="1600" dirty="0" smtClean="0"/>
              <a:t>and consulting </a:t>
            </a:r>
          </a:p>
          <a:p>
            <a:pPr marL="292100" indent="-292100">
              <a:spcBef>
                <a:spcPct val="50000"/>
              </a:spcBef>
            </a:pPr>
            <a:r>
              <a:rPr lang="en-US" sz="1600" dirty="0" smtClean="0"/>
              <a:t>Distributors in 25 countries</a:t>
            </a:r>
          </a:p>
        </p:txBody>
      </p:sp>
      <p:sp>
        <p:nvSpPr>
          <p:cNvPr id="5124" name="Text Box 4"/>
          <p:cNvSpPr txBox="1">
            <a:spLocks noChangeArrowheads="1"/>
          </p:cNvSpPr>
          <p:nvPr/>
        </p:nvSpPr>
        <p:spPr bwMode="auto">
          <a:xfrm>
            <a:off x="3733800" y="4626114"/>
            <a:ext cx="5213350" cy="707886"/>
          </a:xfrm>
          <a:prstGeom prst="rect">
            <a:avLst/>
          </a:prstGeom>
          <a:noFill/>
          <a:ln w="9525">
            <a:noFill/>
            <a:miter lim="800000"/>
            <a:headEnd/>
            <a:tailEnd/>
          </a:ln>
        </p:spPr>
        <p:txBody>
          <a:bodyPr wrap="square">
            <a:spAutoFit/>
          </a:bodyPr>
          <a:lstStyle/>
          <a:p>
            <a:pPr algn="l">
              <a:lnSpc>
                <a:spcPct val="125000"/>
              </a:lnSpc>
              <a:spcBef>
                <a:spcPct val="0"/>
              </a:spcBef>
              <a:buClrTx/>
              <a:buFontTx/>
              <a:buNone/>
            </a:pPr>
            <a:r>
              <a:rPr lang="en-US" sz="1600" dirty="0">
                <a:solidFill>
                  <a:srgbClr val="215383"/>
                </a:solidFill>
              </a:rPr>
              <a:t>Earth’s topography on an equidistant cylindrical projection, created with MATLAB</a:t>
            </a:r>
            <a:r>
              <a:rPr lang="en-US" sz="1600" baseline="30000" dirty="0">
                <a:solidFill>
                  <a:srgbClr val="215383"/>
                </a:solidFill>
              </a:rPr>
              <a:t> </a:t>
            </a:r>
            <a:r>
              <a:rPr lang="en-US" sz="1600" dirty="0">
                <a:solidFill>
                  <a:srgbClr val="215383"/>
                </a:solidFill>
              </a:rPr>
              <a:t>and Mapping Toolbox.</a:t>
            </a:r>
          </a:p>
        </p:txBody>
      </p:sp>
      <p:pic>
        <p:nvPicPr>
          <p:cNvPr id="9" name="Picture 5"/>
          <p:cNvPicPr>
            <a:picLocks noChangeAspect="1" noChangeArrowheads="1"/>
          </p:cNvPicPr>
          <p:nvPr/>
        </p:nvPicPr>
        <p:blipFill>
          <a:blip r:embed="rId3" cstate="print"/>
          <a:srcRect l="4182" t="14899" r="29182" b="40556"/>
          <a:stretch>
            <a:fillRect/>
          </a:stretch>
        </p:blipFill>
        <p:spPr bwMode="auto">
          <a:xfrm>
            <a:off x="3813175" y="2082800"/>
            <a:ext cx="4873625" cy="2549525"/>
          </a:xfrm>
          <a:prstGeom prst="rect">
            <a:avLst/>
          </a:prstGeom>
          <a:noFill/>
          <a:ln w="9525">
            <a:noFill/>
            <a:miter lim="800000"/>
            <a:headEnd/>
            <a:tailEnd/>
          </a:ln>
          <a:effectLst>
            <a:outerShdw dist="53882" dir="2700000" algn="ctr" rotWithShape="0">
              <a:schemeClr val="bg2">
                <a:alpha val="50000"/>
              </a:schemeClr>
            </a:outerShdw>
          </a:effectLst>
        </p:spPr>
      </p:pic>
      <p:sp>
        <p:nvSpPr>
          <p:cNvPr id="5126" name="Rectangle 6"/>
          <p:cNvSpPr>
            <a:spLocks noChangeArrowheads="1"/>
          </p:cNvSpPr>
          <p:nvPr/>
        </p:nvSpPr>
        <p:spPr bwMode="auto">
          <a:xfrm>
            <a:off x="3810000" y="2082800"/>
            <a:ext cx="4876800" cy="2549525"/>
          </a:xfrm>
          <a:prstGeom prst="rect">
            <a:avLst/>
          </a:prstGeom>
          <a:solidFill>
            <a:srgbClr val="FFFFFF">
              <a:alpha val="30196"/>
            </a:srgbClr>
          </a:solidFill>
          <a:ln w="9525">
            <a:noFill/>
            <a:miter lim="800000"/>
            <a:headEnd/>
            <a:tailEnd/>
          </a:ln>
        </p:spPr>
        <p:txBody>
          <a:bodyPr wrap="none" anchor="ctr"/>
          <a:lstStyle/>
          <a:p>
            <a:endParaRPr lang="en-US"/>
          </a:p>
        </p:txBody>
      </p:sp>
      <p:sp>
        <p:nvSpPr>
          <p:cNvPr id="5127" name="AutoShape 7"/>
          <p:cNvSpPr>
            <a:spLocks noChangeAspect="1" noChangeArrowheads="1"/>
          </p:cNvSpPr>
          <p:nvPr/>
        </p:nvSpPr>
        <p:spPr bwMode="auto">
          <a:xfrm>
            <a:off x="3810000" y="1679575"/>
            <a:ext cx="4910138" cy="2551113"/>
          </a:xfrm>
          <a:prstGeom prst="rect">
            <a:avLst/>
          </a:prstGeom>
          <a:noFill/>
          <a:ln w="9525">
            <a:noFill/>
            <a:miter lim="800000"/>
            <a:headEnd/>
            <a:tailEnd/>
          </a:ln>
        </p:spPr>
        <p:txBody>
          <a:bodyPr/>
          <a:lstStyle/>
          <a:p>
            <a:endParaRPr lang="en-US"/>
          </a:p>
        </p:txBody>
      </p:sp>
      <p:pic>
        <p:nvPicPr>
          <p:cNvPr id="5128" name="Picture 11" descr="membrane_color.png"/>
          <p:cNvPicPr>
            <a:picLocks noChangeAspect="1"/>
          </p:cNvPicPr>
          <p:nvPr/>
        </p:nvPicPr>
        <p:blipFill>
          <a:blip r:embed="rId4" cstate="print"/>
          <a:srcRect/>
          <a:stretch>
            <a:fillRect/>
          </a:stretch>
        </p:blipFill>
        <p:spPr bwMode="auto">
          <a:xfrm>
            <a:off x="4479925" y="2814638"/>
            <a:ext cx="279400" cy="252412"/>
          </a:xfrm>
          <a:prstGeom prst="rect">
            <a:avLst/>
          </a:prstGeom>
          <a:noFill/>
          <a:ln w="9525">
            <a:noFill/>
            <a:miter lim="800000"/>
            <a:headEnd/>
            <a:tailEnd/>
          </a:ln>
        </p:spPr>
      </p:pic>
      <p:pic>
        <p:nvPicPr>
          <p:cNvPr id="5129" name="Picture 12" descr="membrane_color.png"/>
          <p:cNvPicPr>
            <a:picLocks noChangeAspect="1"/>
          </p:cNvPicPr>
          <p:nvPr/>
        </p:nvPicPr>
        <p:blipFill>
          <a:blip r:embed="rId4" cstate="print"/>
          <a:srcRect/>
          <a:stretch>
            <a:fillRect/>
          </a:stretch>
        </p:blipFill>
        <p:spPr bwMode="auto">
          <a:xfrm>
            <a:off x="4749800" y="2660650"/>
            <a:ext cx="277813" cy="250825"/>
          </a:xfrm>
          <a:prstGeom prst="rect">
            <a:avLst/>
          </a:prstGeom>
          <a:noFill/>
          <a:ln w="9525">
            <a:noFill/>
            <a:miter lim="800000"/>
            <a:headEnd/>
            <a:tailEnd/>
          </a:ln>
        </p:spPr>
      </p:pic>
      <p:pic>
        <p:nvPicPr>
          <p:cNvPr id="5130" name="Picture 13" descr="membrane_color.png"/>
          <p:cNvPicPr>
            <a:picLocks noChangeAspect="1"/>
          </p:cNvPicPr>
          <p:nvPr/>
        </p:nvPicPr>
        <p:blipFill>
          <a:blip r:embed="rId4" cstate="print"/>
          <a:srcRect/>
          <a:stretch>
            <a:fillRect/>
          </a:stretch>
        </p:blipFill>
        <p:spPr bwMode="auto">
          <a:xfrm>
            <a:off x="4702175" y="2911475"/>
            <a:ext cx="277813" cy="252413"/>
          </a:xfrm>
          <a:prstGeom prst="rect">
            <a:avLst/>
          </a:prstGeom>
          <a:noFill/>
          <a:ln w="9525">
            <a:noFill/>
            <a:miter lim="800000"/>
            <a:headEnd/>
            <a:tailEnd/>
          </a:ln>
        </p:spPr>
      </p:pic>
      <p:pic>
        <p:nvPicPr>
          <p:cNvPr id="5131" name="Picture 14" descr="membrane_color.png"/>
          <p:cNvPicPr>
            <a:picLocks noChangeAspect="1"/>
          </p:cNvPicPr>
          <p:nvPr/>
        </p:nvPicPr>
        <p:blipFill>
          <a:blip r:embed="rId4" cstate="print"/>
          <a:srcRect/>
          <a:stretch>
            <a:fillRect/>
          </a:stretch>
        </p:blipFill>
        <p:spPr bwMode="auto">
          <a:xfrm>
            <a:off x="5126038" y="2662238"/>
            <a:ext cx="277812" cy="252412"/>
          </a:xfrm>
          <a:prstGeom prst="rect">
            <a:avLst/>
          </a:prstGeom>
          <a:noFill/>
          <a:ln w="9525">
            <a:noFill/>
            <a:miter lim="800000"/>
            <a:headEnd/>
            <a:tailEnd/>
          </a:ln>
        </p:spPr>
      </p:pic>
      <p:pic>
        <p:nvPicPr>
          <p:cNvPr id="5132" name="Picture 15" descr="membrane_color.png"/>
          <p:cNvPicPr>
            <a:picLocks noChangeAspect="1"/>
          </p:cNvPicPr>
          <p:nvPr/>
        </p:nvPicPr>
        <p:blipFill>
          <a:blip r:embed="rId4" cstate="print"/>
          <a:srcRect/>
          <a:stretch>
            <a:fillRect/>
          </a:stretch>
        </p:blipFill>
        <p:spPr bwMode="auto">
          <a:xfrm>
            <a:off x="5003800" y="2824163"/>
            <a:ext cx="279400" cy="250825"/>
          </a:xfrm>
          <a:prstGeom prst="rect">
            <a:avLst/>
          </a:prstGeom>
          <a:noFill/>
          <a:ln w="9525">
            <a:noFill/>
            <a:miter lim="800000"/>
            <a:headEnd/>
            <a:tailEnd/>
          </a:ln>
        </p:spPr>
      </p:pic>
      <p:pic>
        <p:nvPicPr>
          <p:cNvPr id="5133" name="Picture 18" descr="membrane_color.png"/>
          <p:cNvPicPr>
            <a:picLocks noChangeAspect="1"/>
          </p:cNvPicPr>
          <p:nvPr/>
        </p:nvPicPr>
        <p:blipFill>
          <a:blip r:embed="rId4" cstate="print"/>
          <a:srcRect/>
          <a:stretch>
            <a:fillRect/>
          </a:stretch>
        </p:blipFill>
        <p:spPr bwMode="auto">
          <a:xfrm>
            <a:off x="6051550" y="2349500"/>
            <a:ext cx="277813" cy="252413"/>
          </a:xfrm>
          <a:prstGeom prst="rect">
            <a:avLst/>
          </a:prstGeom>
          <a:noFill/>
          <a:ln w="9525">
            <a:noFill/>
            <a:miter lim="800000"/>
            <a:headEnd/>
            <a:tailEnd/>
          </a:ln>
        </p:spPr>
      </p:pic>
      <p:pic>
        <p:nvPicPr>
          <p:cNvPr id="5134" name="Picture 20" descr="membrane_color.png"/>
          <p:cNvPicPr>
            <a:picLocks noChangeAspect="1"/>
          </p:cNvPicPr>
          <p:nvPr/>
        </p:nvPicPr>
        <p:blipFill>
          <a:blip r:embed="rId4" cstate="print"/>
          <a:srcRect/>
          <a:stretch>
            <a:fillRect/>
          </a:stretch>
        </p:blipFill>
        <p:spPr bwMode="auto">
          <a:xfrm>
            <a:off x="6534150" y="2174875"/>
            <a:ext cx="277813" cy="252413"/>
          </a:xfrm>
          <a:prstGeom prst="rect">
            <a:avLst/>
          </a:prstGeom>
          <a:noFill/>
          <a:ln w="9525">
            <a:noFill/>
            <a:miter lim="800000"/>
            <a:headEnd/>
            <a:tailEnd/>
          </a:ln>
        </p:spPr>
      </p:pic>
      <p:pic>
        <p:nvPicPr>
          <p:cNvPr id="5135" name="Picture 21" descr="membrane_color.png"/>
          <p:cNvPicPr>
            <a:picLocks noChangeAspect="1"/>
          </p:cNvPicPr>
          <p:nvPr/>
        </p:nvPicPr>
        <p:blipFill>
          <a:blip r:embed="rId4" cstate="print"/>
          <a:srcRect/>
          <a:stretch>
            <a:fillRect/>
          </a:stretch>
        </p:blipFill>
        <p:spPr bwMode="auto">
          <a:xfrm>
            <a:off x="6600825" y="2341563"/>
            <a:ext cx="277813" cy="252412"/>
          </a:xfrm>
          <a:prstGeom prst="rect">
            <a:avLst/>
          </a:prstGeom>
          <a:noFill/>
          <a:ln w="9525">
            <a:noFill/>
            <a:miter lim="800000"/>
            <a:headEnd/>
            <a:tailEnd/>
          </a:ln>
        </p:spPr>
      </p:pic>
      <p:pic>
        <p:nvPicPr>
          <p:cNvPr id="5136" name="Picture 22" descr="membrane_color.png"/>
          <p:cNvPicPr>
            <a:picLocks noChangeAspect="1"/>
          </p:cNvPicPr>
          <p:nvPr/>
        </p:nvPicPr>
        <p:blipFill>
          <a:blip r:embed="rId4" cstate="print"/>
          <a:srcRect/>
          <a:stretch>
            <a:fillRect/>
          </a:stretch>
        </p:blipFill>
        <p:spPr bwMode="auto">
          <a:xfrm>
            <a:off x="8288338" y="3937000"/>
            <a:ext cx="277812" cy="252413"/>
          </a:xfrm>
          <a:prstGeom prst="rect">
            <a:avLst/>
          </a:prstGeom>
          <a:noFill/>
          <a:ln w="9525">
            <a:noFill/>
            <a:miter lim="800000"/>
            <a:headEnd/>
            <a:tailEnd/>
          </a:ln>
        </p:spPr>
      </p:pic>
      <p:pic>
        <p:nvPicPr>
          <p:cNvPr id="5137" name="Picture 23" descr="membrane_color.png"/>
          <p:cNvPicPr>
            <a:picLocks noChangeAspect="1"/>
          </p:cNvPicPr>
          <p:nvPr/>
        </p:nvPicPr>
        <p:blipFill>
          <a:blip r:embed="rId4" cstate="print"/>
          <a:srcRect/>
          <a:stretch>
            <a:fillRect/>
          </a:stretch>
        </p:blipFill>
        <p:spPr bwMode="auto">
          <a:xfrm>
            <a:off x="7913688" y="2682875"/>
            <a:ext cx="277812" cy="250825"/>
          </a:xfrm>
          <a:prstGeom prst="rect">
            <a:avLst/>
          </a:prstGeom>
          <a:noFill/>
          <a:ln w="9525">
            <a:noFill/>
            <a:miter lim="800000"/>
            <a:headEnd/>
            <a:tailEnd/>
          </a:ln>
        </p:spPr>
      </p:pic>
      <p:pic>
        <p:nvPicPr>
          <p:cNvPr id="5138" name="Picture 24" descr="membrane_monotone.png"/>
          <p:cNvPicPr>
            <a:picLocks noChangeAspect="1"/>
          </p:cNvPicPr>
          <p:nvPr/>
        </p:nvPicPr>
        <p:blipFill>
          <a:blip r:embed="rId5" cstate="print"/>
          <a:srcRect/>
          <a:stretch>
            <a:fillRect/>
          </a:stretch>
        </p:blipFill>
        <p:spPr bwMode="auto">
          <a:xfrm>
            <a:off x="4762500" y="3140075"/>
            <a:ext cx="250825" cy="227013"/>
          </a:xfrm>
          <a:prstGeom prst="rect">
            <a:avLst/>
          </a:prstGeom>
          <a:noFill/>
          <a:ln w="9525">
            <a:noFill/>
            <a:miter lim="800000"/>
            <a:headEnd/>
            <a:tailEnd/>
          </a:ln>
        </p:spPr>
      </p:pic>
      <p:pic>
        <p:nvPicPr>
          <p:cNvPr id="5139" name="Picture 25" descr="membrane_monotone.png"/>
          <p:cNvPicPr>
            <a:picLocks noChangeAspect="1"/>
          </p:cNvPicPr>
          <p:nvPr/>
        </p:nvPicPr>
        <p:blipFill>
          <a:blip r:embed="rId5" cstate="print"/>
          <a:srcRect/>
          <a:stretch>
            <a:fillRect/>
          </a:stretch>
        </p:blipFill>
        <p:spPr bwMode="auto">
          <a:xfrm>
            <a:off x="5038725" y="3382963"/>
            <a:ext cx="250825" cy="227012"/>
          </a:xfrm>
          <a:prstGeom prst="rect">
            <a:avLst/>
          </a:prstGeom>
          <a:noFill/>
          <a:ln w="9525">
            <a:noFill/>
            <a:miter lim="800000"/>
            <a:headEnd/>
            <a:tailEnd/>
          </a:ln>
        </p:spPr>
      </p:pic>
      <p:pic>
        <p:nvPicPr>
          <p:cNvPr id="5140" name="Picture 26" descr="membrane_monotone.png"/>
          <p:cNvPicPr>
            <a:picLocks noChangeAspect="1"/>
          </p:cNvPicPr>
          <p:nvPr/>
        </p:nvPicPr>
        <p:blipFill>
          <a:blip r:embed="rId5" cstate="print"/>
          <a:srcRect/>
          <a:stretch>
            <a:fillRect/>
          </a:stretch>
        </p:blipFill>
        <p:spPr bwMode="auto">
          <a:xfrm>
            <a:off x="5437188" y="3690938"/>
            <a:ext cx="250825" cy="227012"/>
          </a:xfrm>
          <a:prstGeom prst="rect">
            <a:avLst/>
          </a:prstGeom>
          <a:noFill/>
          <a:ln w="9525">
            <a:noFill/>
            <a:miter lim="800000"/>
            <a:headEnd/>
            <a:tailEnd/>
          </a:ln>
        </p:spPr>
      </p:pic>
      <p:pic>
        <p:nvPicPr>
          <p:cNvPr id="5141" name="Picture 27" descr="membrane_monotone.png"/>
          <p:cNvPicPr>
            <a:picLocks noChangeAspect="1"/>
          </p:cNvPicPr>
          <p:nvPr/>
        </p:nvPicPr>
        <p:blipFill>
          <a:blip r:embed="rId5" cstate="print"/>
          <a:srcRect/>
          <a:stretch>
            <a:fillRect/>
          </a:stretch>
        </p:blipFill>
        <p:spPr bwMode="auto">
          <a:xfrm>
            <a:off x="5387975" y="3906838"/>
            <a:ext cx="250825" cy="227012"/>
          </a:xfrm>
          <a:prstGeom prst="rect">
            <a:avLst/>
          </a:prstGeom>
          <a:noFill/>
          <a:ln w="9525">
            <a:noFill/>
            <a:miter lim="800000"/>
            <a:headEnd/>
            <a:tailEnd/>
          </a:ln>
        </p:spPr>
      </p:pic>
      <p:pic>
        <p:nvPicPr>
          <p:cNvPr id="5142" name="Picture 28" descr="membrane_monotone.png"/>
          <p:cNvPicPr>
            <a:picLocks noChangeAspect="1"/>
          </p:cNvPicPr>
          <p:nvPr/>
        </p:nvPicPr>
        <p:blipFill>
          <a:blip r:embed="rId5" cstate="print"/>
          <a:srcRect/>
          <a:stretch>
            <a:fillRect/>
          </a:stretch>
        </p:blipFill>
        <p:spPr bwMode="auto">
          <a:xfrm>
            <a:off x="6518275" y="2543175"/>
            <a:ext cx="250825" cy="227013"/>
          </a:xfrm>
          <a:prstGeom prst="rect">
            <a:avLst/>
          </a:prstGeom>
          <a:noFill/>
          <a:ln w="9525">
            <a:noFill/>
            <a:miter lim="800000"/>
            <a:headEnd/>
            <a:tailEnd/>
          </a:ln>
        </p:spPr>
      </p:pic>
      <p:pic>
        <p:nvPicPr>
          <p:cNvPr id="5143" name="Picture 29" descr="membrane_monotone.png"/>
          <p:cNvPicPr>
            <a:picLocks noChangeAspect="1"/>
          </p:cNvPicPr>
          <p:nvPr/>
        </p:nvPicPr>
        <p:blipFill>
          <a:blip r:embed="rId5" cstate="print"/>
          <a:srcRect/>
          <a:stretch>
            <a:fillRect/>
          </a:stretch>
        </p:blipFill>
        <p:spPr bwMode="auto">
          <a:xfrm>
            <a:off x="5072063" y="4073525"/>
            <a:ext cx="250825" cy="227013"/>
          </a:xfrm>
          <a:prstGeom prst="rect">
            <a:avLst/>
          </a:prstGeom>
          <a:noFill/>
          <a:ln w="9525">
            <a:noFill/>
            <a:miter lim="800000"/>
            <a:headEnd/>
            <a:tailEnd/>
          </a:ln>
        </p:spPr>
      </p:pic>
      <p:pic>
        <p:nvPicPr>
          <p:cNvPr id="5144" name="Picture 30" descr="membrane_monotone.png"/>
          <p:cNvPicPr>
            <a:picLocks noChangeAspect="1"/>
          </p:cNvPicPr>
          <p:nvPr/>
        </p:nvPicPr>
        <p:blipFill>
          <a:blip r:embed="rId5" cstate="print"/>
          <a:srcRect/>
          <a:stretch>
            <a:fillRect/>
          </a:stretch>
        </p:blipFill>
        <p:spPr bwMode="auto">
          <a:xfrm>
            <a:off x="6384925" y="3989388"/>
            <a:ext cx="250825" cy="228600"/>
          </a:xfrm>
          <a:prstGeom prst="rect">
            <a:avLst/>
          </a:prstGeom>
          <a:noFill/>
          <a:ln w="9525">
            <a:noFill/>
            <a:miter lim="800000"/>
            <a:headEnd/>
            <a:tailEnd/>
          </a:ln>
        </p:spPr>
      </p:pic>
      <p:pic>
        <p:nvPicPr>
          <p:cNvPr id="5145" name="Picture 31" descr="membrane_monotone.png"/>
          <p:cNvPicPr>
            <a:picLocks noChangeAspect="1"/>
          </p:cNvPicPr>
          <p:nvPr/>
        </p:nvPicPr>
        <p:blipFill>
          <a:blip r:embed="rId5" cstate="print"/>
          <a:srcRect/>
          <a:stretch>
            <a:fillRect/>
          </a:stretch>
        </p:blipFill>
        <p:spPr bwMode="auto">
          <a:xfrm>
            <a:off x="8462963" y="4222750"/>
            <a:ext cx="250825" cy="227013"/>
          </a:xfrm>
          <a:prstGeom prst="rect">
            <a:avLst/>
          </a:prstGeom>
          <a:noFill/>
          <a:ln w="9525">
            <a:noFill/>
            <a:miter lim="800000"/>
            <a:headEnd/>
            <a:tailEnd/>
          </a:ln>
        </p:spPr>
      </p:pic>
      <p:pic>
        <p:nvPicPr>
          <p:cNvPr id="5146" name="Picture 32" descr="membrane_color.png"/>
          <p:cNvPicPr>
            <a:picLocks noChangeAspect="1"/>
          </p:cNvPicPr>
          <p:nvPr/>
        </p:nvPicPr>
        <p:blipFill>
          <a:blip r:embed="rId4" cstate="print"/>
          <a:srcRect/>
          <a:stretch>
            <a:fillRect/>
          </a:stretch>
        </p:blipFill>
        <p:spPr bwMode="auto">
          <a:xfrm>
            <a:off x="6367463" y="2532063"/>
            <a:ext cx="277812" cy="252412"/>
          </a:xfrm>
          <a:prstGeom prst="rect">
            <a:avLst/>
          </a:prstGeom>
          <a:noFill/>
          <a:ln w="9525">
            <a:noFill/>
            <a:miter lim="800000"/>
            <a:headEnd/>
            <a:tailEnd/>
          </a:ln>
        </p:spPr>
      </p:pic>
      <p:pic>
        <p:nvPicPr>
          <p:cNvPr id="5147" name="Picture 33" descr="membrane_monotone.png"/>
          <p:cNvPicPr>
            <a:picLocks noChangeAspect="1"/>
          </p:cNvPicPr>
          <p:nvPr/>
        </p:nvPicPr>
        <p:blipFill>
          <a:blip r:embed="rId5" cstate="print"/>
          <a:srcRect/>
          <a:stretch>
            <a:fillRect/>
          </a:stretch>
        </p:blipFill>
        <p:spPr bwMode="auto">
          <a:xfrm>
            <a:off x="6443663" y="2735263"/>
            <a:ext cx="250825" cy="227012"/>
          </a:xfrm>
          <a:prstGeom prst="rect">
            <a:avLst/>
          </a:prstGeom>
          <a:noFill/>
          <a:ln w="9525">
            <a:noFill/>
            <a:miter lim="800000"/>
            <a:headEnd/>
            <a:tailEnd/>
          </a:ln>
        </p:spPr>
      </p:pic>
      <p:pic>
        <p:nvPicPr>
          <p:cNvPr id="5148" name="Picture 34" descr="membrane_monotone.png"/>
          <p:cNvPicPr>
            <a:picLocks noChangeAspect="1"/>
          </p:cNvPicPr>
          <p:nvPr/>
        </p:nvPicPr>
        <p:blipFill>
          <a:blip r:embed="rId5" cstate="print"/>
          <a:srcRect/>
          <a:stretch>
            <a:fillRect/>
          </a:stretch>
        </p:blipFill>
        <p:spPr bwMode="auto">
          <a:xfrm>
            <a:off x="6677025" y="2768600"/>
            <a:ext cx="250825" cy="227013"/>
          </a:xfrm>
          <a:prstGeom prst="rect">
            <a:avLst/>
          </a:prstGeom>
          <a:noFill/>
          <a:ln w="9525">
            <a:noFill/>
            <a:miter lim="800000"/>
            <a:headEnd/>
            <a:tailEnd/>
          </a:ln>
        </p:spPr>
      </p:pic>
      <p:pic>
        <p:nvPicPr>
          <p:cNvPr id="5149" name="Picture 35" descr="membrane_monotone.png"/>
          <p:cNvPicPr>
            <a:picLocks noChangeAspect="1"/>
          </p:cNvPicPr>
          <p:nvPr/>
        </p:nvPicPr>
        <p:blipFill>
          <a:blip r:embed="rId5" cstate="print"/>
          <a:srcRect/>
          <a:stretch>
            <a:fillRect/>
          </a:stretch>
        </p:blipFill>
        <p:spPr bwMode="auto">
          <a:xfrm>
            <a:off x="6677025" y="2943225"/>
            <a:ext cx="250825" cy="227013"/>
          </a:xfrm>
          <a:prstGeom prst="rect">
            <a:avLst/>
          </a:prstGeom>
          <a:noFill/>
          <a:ln w="9525">
            <a:noFill/>
            <a:miter lim="800000"/>
            <a:headEnd/>
            <a:tailEnd/>
          </a:ln>
        </p:spPr>
      </p:pic>
      <p:pic>
        <p:nvPicPr>
          <p:cNvPr id="5150" name="Picture 37" descr="membrane_color.png"/>
          <p:cNvPicPr>
            <a:picLocks noChangeAspect="1"/>
          </p:cNvPicPr>
          <p:nvPr/>
        </p:nvPicPr>
        <p:blipFill>
          <a:blip r:embed="rId4" cstate="print"/>
          <a:srcRect/>
          <a:stretch>
            <a:fillRect/>
          </a:stretch>
        </p:blipFill>
        <p:spPr bwMode="auto">
          <a:xfrm>
            <a:off x="7642225" y="2801938"/>
            <a:ext cx="277813" cy="250825"/>
          </a:xfrm>
          <a:prstGeom prst="rect">
            <a:avLst/>
          </a:prstGeom>
          <a:noFill/>
          <a:ln w="9525">
            <a:noFill/>
            <a:miter lim="800000"/>
            <a:headEnd/>
            <a:tailEnd/>
          </a:ln>
        </p:spPr>
      </p:pic>
      <p:pic>
        <p:nvPicPr>
          <p:cNvPr id="5152" name="Picture 39" descr="membrane_monotone.png"/>
          <p:cNvPicPr>
            <a:picLocks noChangeAspect="1"/>
          </p:cNvPicPr>
          <p:nvPr/>
        </p:nvPicPr>
        <p:blipFill>
          <a:blip r:embed="rId5" cstate="print"/>
          <a:srcRect/>
          <a:stretch>
            <a:fillRect/>
          </a:stretch>
        </p:blipFill>
        <p:spPr bwMode="auto">
          <a:xfrm>
            <a:off x="7626350" y="3476625"/>
            <a:ext cx="250825" cy="228600"/>
          </a:xfrm>
          <a:prstGeom prst="rect">
            <a:avLst/>
          </a:prstGeom>
          <a:noFill/>
          <a:ln w="9525">
            <a:noFill/>
            <a:miter lim="800000"/>
            <a:headEnd/>
            <a:tailEnd/>
          </a:ln>
        </p:spPr>
      </p:pic>
      <p:pic>
        <p:nvPicPr>
          <p:cNvPr id="5153" name="Picture 40" descr="membrane_monotone.png"/>
          <p:cNvPicPr>
            <a:picLocks noChangeAspect="1"/>
          </p:cNvPicPr>
          <p:nvPr/>
        </p:nvPicPr>
        <p:blipFill>
          <a:blip r:embed="rId5" cstate="print"/>
          <a:srcRect/>
          <a:stretch>
            <a:fillRect/>
          </a:stretch>
        </p:blipFill>
        <p:spPr bwMode="auto">
          <a:xfrm>
            <a:off x="7593013" y="3286125"/>
            <a:ext cx="250825" cy="227013"/>
          </a:xfrm>
          <a:prstGeom prst="rect">
            <a:avLst/>
          </a:prstGeom>
          <a:noFill/>
          <a:ln w="9525">
            <a:noFill/>
            <a:miter lim="800000"/>
            <a:headEnd/>
            <a:tailEnd/>
          </a:ln>
        </p:spPr>
      </p:pic>
      <p:pic>
        <p:nvPicPr>
          <p:cNvPr id="5154" name="Picture 41" descr="membrane_monotone.png"/>
          <p:cNvPicPr>
            <a:picLocks noChangeAspect="1"/>
          </p:cNvPicPr>
          <p:nvPr/>
        </p:nvPicPr>
        <p:blipFill>
          <a:blip r:embed="rId5" cstate="print"/>
          <a:srcRect/>
          <a:stretch>
            <a:fillRect/>
          </a:stretch>
        </p:blipFill>
        <p:spPr bwMode="auto">
          <a:xfrm>
            <a:off x="7834313" y="3111500"/>
            <a:ext cx="250825" cy="227013"/>
          </a:xfrm>
          <a:prstGeom prst="rect">
            <a:avLst/>
          </a:prstGeom>
          <a:noFill/>
          <a:ln w="9525">
            <a:noFill/>
            <a:miter lim="800000"/>
            <a:headEnd/>
            <a:tailEnd/>
          </a:ln>
        </p:spPr>
      </p:pic>
      <p:pic>
        <p:nvPicPr>
          <p:cNvPr id="5155" name="Picture 42" descr="membrane_monotone.png"/>
          <p:cNvPicPr>
            <a:picLocks noChangeAspect="1"/>
          </p:cNvPicPr>
          <p:nvPr/>
        </p:nvPicPr>
        <p:blipFill>
          <a:blip r:embed="rId5" cstate="print"/>
          <a:srcRect/>
          <a:stretch>
            <a:fillRect/>
          </a:stretch>
        </p:blipFill>
        <p:spPr bwMode="auto">
          <a:xfrm>
            <a:off x="7951788" y="2954338"/>
            <a:ext cx="250825" cy="227012"/>
          </a:xfrm>
          <a:prstGeom prst="rect">
            <a:avLst/>
          </a:prstGeom>
          <a:noFill/>
          <a:ln w="9525">
            <a:noFill/>
            <a:miter lim="800000"/>
            <a:headEnd/>
            <a:tailEnd/>
          </a:ln>
        </p:spPr>
      </p:pic>
      <p:pic>
        <p:nvPicPr>
          <p:cNvPr id="5156" name="Picture 43" descr="membrane_monotone.png"/>
          <p:cNvPicPr>
            <a:picLocks noChangeAspect="1"/>
          </p:cNvPicPr>
          <p:nvPr/>
        </p:nvPicPr>
        <p:blipFill>
          <a:blip r:embed="rId5" cstate="print"/>
          <a:srcRect/>
          <a:stretch>
            <a:fillRect/>
          </a:stretch>
        </p:blipFill>
        <p:spPr bwMode="auto">
          <a:xfrm>
            <a:off x="7700963" y="2954338"/>
            <a:ext cx="250825" cy="227012"/>
          </a:xfrm>
          <a:prstGeom prst="rect">
            <a:avLst/>
          </a:prstGeom>
          <a:noFill/>
          <a:ln w="9525">
            <a:noFill/>
            <a:miter lim="800000"/>
            <a:headEnd/>
            <a:tailEnd/>
          </a:ln>
        </p:spPr>
      </p:pic>
      <p:pic>
        <p:nvPicPr>
          <p:cNvPr id="5157" name="Picture 44" descr="membrane_color.png"/>
          <p:cNvPicPr>
            <a:picLocks noChangeAspect="1"/>
          </p:cNvPicPr>
          <p:nvPr/>
        </p:nvPicPr>
        <p:blipFill>
          <a:blip r:embed="rId4" cstate="print"/>
          <a:srcRect/>
          <a:stretch>
            <a:fillRect/>
          </a:stretch>
        </p:blipFill>
        <p:spPr bwMode="auto">
          <a:xfrm>
            <a:off x="6226175" y="2624138"/>
            <a:ext cx="277813" cy="252412"/>
          </a:xfrm>
          <a:prstGeom prst="rect">
            <a:avLst/>
          </a:prstGeom>
          <a:noFill/>
          <a:ln w="9525">
            <a:noFill/>
            <a:miter lim="800000"/>
            <a:headEnd/>
            <a:tailEnd/>
          </a:ln>
        </p:spPr>
      </p:pic>
      <p:pic>
        <p:nvPicPr>
          <p:cNvPr id="5158" name="Picture 19" descr="membrane_color.png"/>
          <p:cNvPicPr>
            <a:picLocks noChangeAspect="1"/>
          </p:cNvPicPr>
          <p:nvPr/>
        </p:nvPicPr>
        <p:blipFill>
          <a:blip r:embed="rId4" cstate="print"/>
          <a:srcRect/>
          <a:stretch>
            <a:fillRect/>
          </a:stretch>
        </p:blipFill>
        <p:spPr bwMode="auto">
          <a:xfrm>
            <a:off x="6342063" y="2257425"/>
            <a:ext cx="279400" cy="252413"/>
          </a:xfrm>
          <a:prstGeom prst="rect">
            <a:avLst/>
          </a:prstGeom>
          <a:noFill/>
          <a:ln w="9525">
            <a:noFill/>
            <a:miter lim="800000"/>
            <a:headEnd/>
            <a:tailEnd/>
          </a:ln>
        </p:spPr>
      </p:pic>
      <p:pic>
        <p:nvPicPr>
          <p:cNvPr id="5159" name="Picture 17" descr="membrane_color.png"/>
          <p:cNvPicPr>
            <a:picLocks noChangeAspect="1"/>
          </p:cNvPicPr>
          <p:nvPr/>
        </p:nvPicPr>
        <p:blipFill>
          <a:blip r:embed="rId4" cstate="print"/>
          <a:srcRect/>
          <a:stretch>
            <a:fillRect/>
          </a:stretch>
        </p:blipFill>
        <p:spPr bwMode="auto">
          <a:xfrm>
            <a:off x="6223000" y="2420938"/>
            <a:ext cx="279400" cy="252412"/>
          </a:xfrm>
          <a:prstGeom prst="rect">
            <a:avLst/>
          </a:prstGeom>
          <a:noFill/>
          <a:ln w="9525">
            <a:noFill/>
            <a:miter lim="800000"/>
            <a:headEnd/>
            <a:tailEnd/>
          </a:ln>
        </p:spPr>
      </p:pic>
      <p:pic>
        <p:nvPicPr>
          <p:cNvPr id="5160" name="Picture 16" descr="membrane_color.png"/>
          <p:cNvPicPr>
            <a:picLocks noChangeAspect="1"/>
          </p:cNvPicPr>
          <p:nvPr/>
        </p:nvPicPr>
        <p:blipFill>
          <a:blip r:embed="rId4" cstate="print"/>
          <a:srcRect/>
          <a:stretch>
            <a:fillRect/>
          </a:stretch>
        </p:blipFill>
        <p:spPr bwMode="auto">
          <a:xfrm>
            <a:off x="6046788" y="2668588"/>
            <a:ext cx="277812" cy="252412"/>
          </a:xfrm>
          <a:prstGeom prst="rect">
            <a:avLst/>
          </a:prstGeom>
          <a:noFill/>
          <a:ln w="9525">
            <a:noFill/>
            <a:miter lim="800000"/>
            <a:headEnd/>
            <a:tailEnd/>
          </a:ln>
        </p:spPr>
      </p:pic>
      <p:pic>
        <p:nvPicPr>
          <p:cNvPr id="5161" name="Picture 45" descr="membrane_color.png"/>
          <p:cNvPicPr>
            <a:picLocks noChangeAspect="1"/>
          </p:cNvPicPr>
          <p:nvPr/>
        </p:nvPicPr>
        <p:blipFill>
          <a:blip r:embed="rId4" cstate="print"/>
          <a:srcRect/>
          <a:stretch>
            <a:fillRect/>
          </a:stretch>
        </p:blipFill>
        <p:spPr bwMode="auto">
          <a:xfrm>
            <a:off x="7231063" y="3151188"/>
            <a:ext cx="277812" cy="252412"/>
          </a:xfrm>
          <a:prstGeom prst="rect">
            <a:avLst/>
          </a:prstGeom>
          <a:noFill/>
          <a:ln w="9525">
            <a:noFill/>
            <a:miter lim="800000"/>
            <a:headEnd/>
            <a:tailEnd/>
          </a:ln>
        </p:spPr>
      </p:pic>
      <p:pic>
        <p:nvPicPr>
          <p:cNvPr id="42" name="Picture 23" descr="membrane_color.png"/>
          <p:cNvPicPr>
            <a:picLocks noChangeAspect="1"/>
          </p:cNvPicPr>
          <p:nvPr/>
        </p:nvPicPr>
        <p:blipFill>
          <a:blip r:embed="rId4" cstate="print"/>
          <a:srcRect/>
          <a:stretch>
            <a:fillRect/>
          </a:stretch>
        </p:blipFill>
        <p:spPr bwMode="auto">
          <a:xfrm>
            <a:off x="8106410" y="2793238"/>
            <a:ext cx="277812" cy="250825"/>
          </a:xfrm>
          <a:prstGeom prst="rect">
            <a:avLst/>
          </a:prstGeom>
          <a:noFill/>
          <a:ln w="9525">
            <a:noFill/>
            <a:miter lim="800000"/>
            <a:headEnd/>
            <a:tailEnd/>
          </a:ln>
        </p:spPr>
      </p:pic>
    </p:spTree>
    <p:extLst>
      <p:ext uri="{BB962C8B-B14F-4D97-AF65-F5344CB8AC3E}">
        <p14:creationId xmlns:p14="http://schemas.microsoft.com/office/powerpoint/2010/main" val="114430179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8" name="Chart 27"/>
          <p:cNvGraphicFramePr>
            <a:graphicFrameLocks/>
          </p:cNvGraphicFramePr>
          <p:nvPr/>
        </p:nvGraphicFramePr>
        <p:xfrm>
          <a:off x="381000" y="1143000"/>
          <a:ext cx="8305800" cy="5257800"/>
        </p:xfrm>
        <a:graphic>
          <a:graphicData uri="http://schemas.openxmlformats.org/drawingml/2006/chart">
            <c:chart xmlns:c="http://schemas.openxmlformats.org/drawingml/2006/chart" xmlns:r="http://schemas.openxmlformats.org/officeDocument/2006/relationships" r:id="rId3"/>
          </a:graphicData>
        </a:graphic>
      </p:graphicFrame>
      <p:sp>
        <p:nvSpPr>
          <p:cNvPr id="25" name="Right Arrow 24"/>
          <p:cNvSpPr/>
          <p:nvPr/>
        </p:nvSpPr>
        <p:spPr bwMode="auto">
          <a:xfrm>
            <a:off x="5138057" y="2086426"/>
            <a:ext cx="3127827" cy="304803"/>
          </a:xfrm>
          <a:prstGeom prst="rightArrow">
            <a:avLst>
              <a:gd name="adj1" fmla="val 55678"/>
              <a:gd name="adj2" fmla="val 66502"/>
            </a:avLst>
          </a:prstGeom>
          <a:gradFill flip="none" rotWithShape="1">
            <a:gsLst>
              <a:gs pos="34000">
                <a:schemeClr val="accent1"/>
              </a:gs>
              <a:gs pos="68000">
                <a:schemeClr val="accent1">
                  <a:lumMod val="40000"/>
                  <a:lumOff val="60000"/>
                </a:schemeClr>
              </a:gs>
              <a:gs pos="97000">
                <a:schemeClr val="bg1">
                  <a:shade val="100000"/>
                  <a:satMod val="115000"/>
                </a:schemeClr>
              </a:gs>
            </a:gsLst>
            <a:lin ang="10800000" scaled="1"/>
            <a:tileRect/>
          </a:gra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
                <a:srgbClr val="215383"/>
              </a:buClr>
              <a:buSzTx/>
              <a:buFont typeface="Wingdings" pitchFamily="2" charset="2"/>
              <a:buChar char="§"/>
              <a:tabLst/>
            </a:pPr>
            <a:endParaRPr kumimoji="0" lang="en-US" sz="1000" b="0" i="0" u="none" strike="noStrike" cap="none" normalizeH="0" baseline="0" smtClean="0">
              <a:ln>
                <a:noFill/>
              </a:ln>
              <a:solidFill>
                <a:schemeClr val="tx1"/>
              </a:solidFill>
              <a:effectLst/>
              <a:latin typeface="Arial" charset="0"/>
            </a:endParaRPr>
          </a:p>
        </p:txBody>
      </p:sp>
      <p:sp>
        <p:nvSpPr>
          <p:cNvPr id="7171" name="Rectangle 2"/>
          <p:cNvSpPr>
            <a:spLocks noGrp="1" noChangeArrowheads="1"/>
          </p:cNvSpPr>
          <p:nvPr>
            <p:ph type="title"/>
          </p:nvPr>
        </p:nvSpPr>
        <p:spPr/>
        <p:txBody>
          <a:bodyPr/>
          <a:lstStyle/>
          <a:p>
            <a:r>
              <a:rPr lang="en-US" dirty="0" smtClean="0"/>
              <a:t>MathWorks Today</a:t>
            </a:r>
          </a:p>
        </p:txBody>
      </p:sp>
      <p:sp>
        <p:nvSpPr>
          <p:cNvPr id="15" name="Rectangle 3"/>
          <p:cNvSpPr>
            <a:spLocks noChangeArrowheads="1"/>
          </p:cNvSpPr>
          <p:nvPr/>
        </p:nvSpPr>
        <p:spPr bwMode="auto">
          <a:xfrm>
            <a:off x="727075" y="1447800"/>
            <a:ext cx="4570413" cy="2286001"/>
          </a:xfrm>
          <a:prstGeom prst="rect">
            <a:avLst/>
          </a:prstGeom>
          <a:gradFill rotWithShape="1">
            <a:gsLst>
              <a:gs pos="0">
                <a:schemeClr val="tx2"/>
              </a:gs>
              <a:gs pos="50000">
                <a:schemeClr val="tx2">
                  <a:gamma/>
                  <a:tint val="22353"/>
                  <a:invGamma/>
                </a:schemeClr>
              </a:gs>
              <a:gs pos="100000">
                <a:schemeClr val="tx2"/>
              </a:gs>
            </a:gsLst>
            <a:lin ang="18900000" scaled="1"/>
          </a:gradFill>
          <a:ln w="28575" algn="ctr">
            <a:solidFill>
              <a:srgbClr val="E68C00"/>
            </a:solidFill>
            <a:miter lim="800000"/>
            <a:headEnd/>
            <a:tailEnd/>
          </a:ln>
          <a:effectLst>
            <a:outerShdw dist="35921" dir="2700000" algn="ctr" rotWithShape="0">
              <a:schemeClr val="bg2">
                <a:alpha val="50000"/>
              </a:schemeClr>
            </a:outerShdw>
          </a:effectLst>
        </p:spPr>
        <p:txBody>
          <a:bodyPr wrap="none" anchor="ctr"/>
          <a:lstStyle/>
          <a:p>
            <a:endParaRPr lang="en-US"/>
          </a:p>
        </p:txBody>
      </p:sp>
      <p:sp>
        <p:nvSpPr>
          <p:cNvPr id="16" name="Rectangle 4"/>
          <p:cNvSpPr>
            <a:spLocks noChangeArrowheads="1"/>
          </p:cNvSpPr>
          <p:nvPr/>
        </p:nvSpPr>
        <p:spPr bwMode="auto">
          <a:xfrm>
            <a:off x="931863" y="1611313"/>
            <a:ext cx="4192587" cy="1970087"/>
          </a:xfrm>
          <a:prstGeom prst="rect">
            <a:avLst/>
          </a:prstGeom>
          <a:solidFill>
            <a:schemeClr val="bg1"/>
          </a:solidFill>
          <a:ln w="19050" algn="ctr">
            <a:solidFill>
              <a:srgbClr val="215383"/>
            </a:solidFill>
            <a:miter lim="800000"/>
            <a:headEnd/>
            <a:tailEnd/>
          </a:ln>
          <a:effectLst>
            <a:outerShdw dist="35921" dir="2700000" algn="ctr" rotWithShape="0">
              <a:schemeClr val="tx2">
                <a:alpha val="50000"/>
              </a:schemeClr>
            </a:outerShdw>
          </a:effectLst>
        </p:spPr>
        <p:txBody>
          <a:bodyPr wrap="none" anchor="ctr"/>
          <a:lstStyle/>
          <a:p>
            <a:endParaRPr lang="en-US"/>
          </a:p>
        </p:txBody>
      </p:sp>
      <p:sp>
        <p:nvSpPr>
          <p:cNvPr id="18" name="Text Box 11"/>
          <p:cNvSpPr txBox="1">
            <a:spLocks noChangeArrowheads="1"/>
          </p:cNvSpPr>
          <p:nvPr/>
        </p:nvSpPr>
        <p:spPr bwMode="auto">
          <a:xfrm>
            <a:off x="1012825" y="1828800"/>
            <a:ext cx="4238625" cy="1535805"/>
          </a:xfrm>
          <a:prstGeom prst="rect">
            <a:avLst/>
          </a:prstGeom>
          <a:noFill/>
          <a:ln w="9525">
            <a:noFill/>
            <a:miter lim="800000"/>
            <a:headEnd/>
            <a:tailEnd/>
          </a:ln>
        </p:spPr>
        <p:txBody>
          <a:bodyPr>
            <a:spAutoFit/>
          </a:bodyPr>
          <a:lstStyle/>
          <a:p>
            <a:pPr marL="288925" indent="-288925" algn="l">
              <a:lnSpc>
                <a:spcPct val="95000"/>
              </a:lnSpc>
              <a:spcBef>
                <a:spcPct val="25000"/>
              </a:spcBef>
              <a:buClr>
                <a:schemeClr val="tx2"/>
              </a:buClr>
              <a:buSzPct val="50000"/>
              <a:buFont typeface="Zapf Dingbats" charset="2"/>
              <a:buChar char="n"/>
            </a:pPr>
            <a:r>
              <a:rPr lang="en-US" sz="1400" dirty="0"/>
              <a:t>Revenues </a:t>
            </a:r>
            <a:r>
              <a:rPr lang="en-US" sz="1400" dirty="0" smtClean="0"/>
              <a:t>~$600M </a:t>
            </a:r>
            <a:r>
              <a:rPr lang="en-US" sz="1400" dirty="0"/>
              <a:t>in </a:t>
            </a:r>
            <a:r>
              <a:rPr lang="en-US" sz="1400" dirty="0" smtClean="0"/>
              <a:t>2010</a:t>
            </a:r>
            <a:endParaRPr lang="en-US" sz="1400" dirty="0"/>
          </a:p>
          <a:p>
            <a:pPr marL="288925" indent="-288925" algn="l">
              <a:lnSpc>
                <a:spcPct val="95000"/>
              </a:lnSpc>
              <a:spcBef>
                <a:spcPct val="25000"/>
              </a:spcBef>
              <a:buClr>
                <a:schemeClr val="tx2"/>
              </a:buClr>
              <a:buSzPct val="50000"/>
              <a:buFont typeface="Zapf Dingbats" charset="2"/>
              <a:buChar char="n"/>
            </a:pPr>
            <a:r>
              <a:rPr lang="en-US" sz="1400" dirty="0"/>
              <a:t>Privately held</a:t>
            </a:r>
          </a:p>
          <a:p>
            <a:pPr marL="288925" indent="-288925" algn="l">
              <a:lnSpc>
                <a:spcPct val="95000"/>
              </a:lnSpc>
              <a:spcBef>
                <a:spcPct val="25000"/>
              </a:spcBef>
              <a:buClr>
                <a:schemeClr val="tx2"/>
              </a:buClr>
              <a:buSzPct val="50000"/>
              <a:buFont typeface="Zapf Dingbats" charset="2"/>
              <a:buChar char="n"/>
            </a:pPr>
            <a:r>
              <a:rPr lang="en-US" sz="1400" dirty="0"/>
              <a:t>More than </a:t>
            </a:r>
            <a:r>
              <a:rPr lang="en-US" sz="1400" dirty="0" smtClean="0"/>
              <a:t>2000 </a:t>
            </a:r>
            <a:r>
              <a:rPr lang="en-US" sz="1400" dirty="0"/>
              <a:t>employees worldwide</a:t>
            </a:r>
          </a:p>
          <a:p>
            <a:pPr marL="288925" indent="-288925" algn="l">
              <a:lnSpc>
                <a:spcPct val="95000"/>
              </a:lnSpc>
              <a:spcBef>
                <a:spcPct val="25000"/>
              </a:spcBef>
              <a:buClr>
                <a:schemeClr val="tx2"/>
              </a:buClr>
              <a:buSzPct val="50000"/>
              <a:buFont typeface="Zapf Dingbats" charset="2"/>
              <a:buChar char="n"/>
            </a:pPr>
            <a:r>
              <a:rPr lang="en-US" sz="1400" dirty="0"/>
              <a:t>Worldwide revenue balance:</a:t>
            </a:r>
            <a:br>
              <a:rPr lang="en-US" sz="1400" dirty="0"/>
            </a:br>
            <a:r>
              <a:rPr lang="en-US" sz="1400" dirty="0"/>
              <a:t>45% North America, 55% international</a:t>
            </a:r>
          </a:p>
          <a:p>
            <a:pPr marL="288925" indent="-288925" algn="l">
              <a:lnSpc>
                <a:spcPct val="95000"/>
              </a:lnSpc>
              <a:spcBef>
                <a:spcPct val="25000"/>
              </a:spcBef>
              <a:buClr>
                <a:schemeClr val="tx2"/>
              </a:buClr>
              <a:buSzPct val="50000"/>
              <a:buFont typeface="Zapf Dingbats" charset="2"/>
              <a:buChar char="n"/>
            </a:pPr>
            <a:r>
              <a:rPr lang="en-US" sz="1400" dirty="0"/>
              <a:t>More than </a:t>
            </a:r>
            <a:r>
              <a:rPr lang="en-US" sz="1400" dirty="0" smtClean="0"/>
              <a:t>1 million users in </a:t>
            </a:r>
            <a:r>
              <a:rPr lang="en-US" sz="1400" dirty="0"/>
              <a:t>175+ countries</a:t>
            </a:r>
          </a:p>
        </p:txBody>
      </p:sp>
    </p:spTree>
    <p:extLst>
      <p:ext uri="{BB962C8B-B14F-4D97-AF65-F5344CB8AC3E}">
        <p14:creationId xmlns:p14="http://schemas.microsoft.com/office/powerpoint/2010/main" val="2822036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Key Industries</a:t>
            </a:r>
          </a:p>
        </p:txBody>
      </p:sp>
      <p:sp>
        <p:nvSpPr>
          <p:cNvPr id="8195" name="Rectangle 3"/>
          <p:cNvSpPr>
            <a:spLocks noGrp="1" noChangeArrowheads="1"/>
          </p:cNvSpPr>
          <p:nvPr>
            <p:ph idx="1"/>
          </p:nvPr>
        </p:nvSpPr>
        <p:spPr>
          <a:xfrm>
            <a:off x="455613" y="1981200"/>
            <a:ext cx="4183294" cy="4419600"/>
          </a:xfrm>
        </p:spPr>
        <p:txBody>
          <a:bodyPr/>
          <a:lstStyle/>
          <a:p>
            <a:r>
              <a:rPr lang="en-US" sz="2000" dirty="0" smtClean="0"/>
              <a:t>Aerospace and defense</a:t>
            </a:r>
          </a:p>
          <a:p>
            <a:r>
              <a:rPr lang="en-US" sz="2000" dirty="0" smtClean="0"/>
              <a:t>Automotive</a:t>
            </a:r>
          </a:p>
          <a:p>
            <a:r>
              <a:rPr lang="en-US" sz="2000" dirty="0" smtClean="0"/>
              <a:t>Biotech and pharmaceutical</a:t>
            </a:r>
          </a:p>
          <a:p>
            <a:r>
              <a:rPr lang="en-US" sz="2000" dirty="0" smtClean="0"/>
              <a:t>Communications</a:t>
            </a:r>
          </a:p>
          <a:p>
            <a:r>
              <a:rPr lang="en-US" sz="2000" dirty="0" smtClean="0"/>
              <a:t>Education</a:t>
            </a:r>
          </a:p>
          <a:p>
            <a:r>
              <a:rPr lang="en-US" sz="2000" dirty="0" smtClean="0"/>
              <a:t>Electronics and semiconductors</a:t>
            </a:r>
          </a:p>
          <a:p>
            <a:r>
              <a:rPr lang="en-US" sz="2000" dirty="0" smtClean="0"/>
              <a:t>Energy production</a:t>
            </a:r>
          </a:p>
          <a:p>
            <a:r>
              <a:rPr lang="en-US" sz="2000" dirty="0" smtClean="0"/>
              <a:t>Financial services</a:t>
            </a:r>
          </a:p>
          <a:p>
            <a:r>
              <a:rPr lang="en-US" sz="2000" dirty="0" smtClean="0"/>
              <a:t>Industrial automation and</a:t>
            </a:r>
            <a:br>
              <a:rPr lang="en-US" sz="2000" dirty="0" smtClean="0"/>
            </a:br>
            <a:r>
              <a:rPr lang="en-US" sz="2000" dirty="0" smtClean="0"/>
              <a:t>machinery</a:t>
            </a:r>
          </a:p>
        </p:txBody>
      </p:sp>
      <p:grpSp>
        <p:nvGrpSpPr>
          <p:cNvPr id="2" name="Group 4"/>
          <p:cNvGrpSpPr>
            <a:grpSpLocks/>
          </p:cNvGrpSpPr>
          <p:nvPr/>
        </p:nvGrpSpPr>
        <p:grpSpPr bwMode="auto">
          <a:xfrm>
            <a:off x="4751388" y="1466850"/>
            <a:ext cx="4037012" cy="4735513"/>
            <a:chOff x="2917" y="873"/>
            <a:chExt cx="2619" cy="3072"/>
          </a:xfrm>
        </p:grpSpPr>
        <p:pic>
          <p:nvPicPr>
            <p:cNvPr id="8197" name="Picture 5" descr="1188"/>
            <p:cNvPicPr>
              <a:picLocks noChangeAspect="1" noChangeArrowheads="1"/>
            </p:cNvPicPr>
            <p:nvPr/>
          </p:nvPicPr>
          <p:blipFill>
            <a:blip r:embed="rId3" cstate="print"/>
            <a:srcRect/>
            <a:stretch>
              <a:fillRect/>
            </a:stretch>
          </p:blipFill>
          <p:spPr bwMode="auto">
            <a:xfrm>
              <a:off x="3263" y="1638"/>
              <a:ext cx="1046" cy="689"/>
            </a:xfrm>
            <a:prstGeom prst="rect">
              <a:avLst/>
            </a:prstGeom>
            <a:noFill/>
            <a:ln w="9525">
              <a:noFill/>
              <a:miter lim="800000"/>
              <a:headEnd/>
              <a:tailEnd/>
            </a:ln>
          </p:spPr>
        </p:pic>
        <p:pic>
          <p:nvPicPr>
            <p:cNvPr id="8198" name="Picture 6" descr="57119"/>
            <p:cNvPicPr>
              <a:picLocks noChangeAspect="1" noChangeArrowheads="1"/>
            </p:cNvPicPr>
            <p:nvPr/>
          </p:nvPicPr>
          <p:blipFill>
            <a:blip r:embed="rId4" cstate="print"/>
            <a:srcRect/>
            <a:stretch>
              <a:fillRect/>
            </a:stretch>
          </p:blipFill>
          <p:spPr bwMode="auto">
            <a:xfrm>
              <a:off x="2917" y="2675"/>
              <a:ext cx="1392" cy="1017"/>
            </a:xfrm>
            <a:prstGeom prst="rect">
              <a:avLst/>
            </a:prstGeom>
            <a:noFill/>
            <a:ln w="9525">
              <a:noFill/>
              <a:miter lim="800000"/>
              <a:headEnd/>
              <a:tailEnd/>
            </a:ln>
          </p:spPr>
        </p:pic>
        <p:pic>
          <p:nvPicPr>
            <p:cNvPr id="8199" name="Picture 7"/>
            <p:cNvPicPr>
              <a:picLocks noChangeAspect="1" noChangeArrowheads="1"/>
            </p:cNvPicPr>
            <p:nvPr/>
          </p:nvPicPr>
          <p:blipFill>
            <a:blip r:embed="rId5" cstate="print"/>
            <a:srcRect r="7582" b="6575"/>
            <a:stretch>
              <a:fillRect/>
            </a:stretch>
          </p:blipFill>
          <p:spPr bwMode="auto">
            <a:xfrm>
              <a:off x="4890" y="2473"/>
              <a:ext cx="646" cy="753"/>
            </a:xfrm>
            <a:prstGeom prst="rect">
              <a:avLst/>
            </a:prstGeom>
            <a:noFill/>
            <a:ln w="12700">
              <a:noFill/>
              <a:miter lim="800000"/>
              <a:headEnd/>
              <a:tailEnd/>
            </a:ln>
          </p:spPr>
        </p:pic>
        <p:pic>
          <p:nvPicPr>
            <p:cNvPr id="8200" name="Picture 8" descr="C-16 Engine"/>
            <p:cNvPicPr>
              <a:picLocks noChangeAspect="1" noChangeArrowheads="1"/>
            </p:cNvPicPr>
            <p:nvPr/>
          </p:nvPicPr>
          <p:blipFill>
            <a:blip r:embed="rId6" cstate="print">
              <a:clrChange>
                <a:clrFrom>
                  <a:srgbClr val="FFFCFF"/>
                </a:clrFrom>
                <a:clrTo>
                  <a:srgbClr val="FFFCFF">
                    <a:alpha val="0"/>
                  </a:srgbClr>
                </a:clrTo>
              </a:clrChange>
            </a:blip>
            <a:srcRect/>
            <a:stretch>
              <a:fillRect/>
            </a:stretch>
          </p:blipFill>
          <p:spPr bwMode="auto">
            <a:xfrm>
              <a:off x="3961" y="873"/>
              <a:ext cx="695" cy="803"/>
            </a:xfrm>
            <a:prstGeom prst="rect">
              <a:avLst/>
            </a:prstGeom>
            <a:noFill/>
            <a:ln w="9525">
              <a:noFill/>
              <a:miter lim="800000"/>
              <a:headEnd/>
              <a:tailEnd/>
            </a:ln>
          </p:spPr>
        </p:pic>
        <p:pic>
          <p:nvPicPr>
            <p:cNvPr id="8201" name="Picture 9"/>
            <p:cNvPicPr>
              <a:picLocks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297" y="3166"/>
              <a:ext cx="1152" cy="779"/>
            </a:xfrm>
            <a:prstGeom prst="rect">
              <a:avLst/>
            </a:prstGeom>
            <a:noFill/>
            <a:ln w="9525">
              <a:noFill/>
              <a:miter lim="800000"/>
              <a:headEnd/>
              <a:tailEnd/>
            </a:ln>
          </p:spPr>
        </p:pic>
        <p:pic>
          <p:nvPicPr>
            <p:cNvPr id="8202" name="Picture 10" descr="SPM_split2_new"/>
            <p:cNvPicPr>
              <a:picLocks noChangeAspect="1" noChangeArrowheads="1"/>
            </p:cNvPicPr>
            <p:nvPr/>
          </p:nvPicPr>
          <p:blipFill>
            <a:blip r:embed="rId8" cstate="print"/>
            <a:srcRect/>
            <a:stretch>
              <a:fillRect/>
            </a:stretch>
          </p:blipFill>
          <p:spPr bwMode="auto">
            <a:xfrm>
              <a:off x="4543" y="1531"/>
              <a:ext cx="993" cy="869"/>
            </a:xfrm>
            <a:prstGeom prst="rect">
              <a:avLst/>
            </a:prstGeom>
            <a:noFill/>
            <a:ln w="9525">
              <a:noFill/>
              <a:miter lim="800000"/>
              <a:headEnd/>
              <a:tailEnd/>
            </a:ln>
          </p:spPr>
        </p:pic>
        <p:pic>
          <p:nvPicPr>
            <p:cNvPr id="8203" name="Picture 11"/>
            <p:cNvPicPr>
              <a:picLocks noChangeAspect="1" noChangeArrowheads="1"/>
            </p:cNvPicPr>
            <p:nvPr/>
          </p:nvPicPr>
          <p:blipFill>
            <a:blip r:embed="rId9" cstate="print"/>
            <a:srcRect/>
            <a:stretch>
              <a:fillRect/>
            </a:stretch>
          </p:blipFill>
          <p:spPr bwMode="auto">
            <a:xfrm>
              <a:off x="3961" y="2302"/>
              <a:ext cx="1015" cy="674"/>
            </a:xfrm>
            <a:prstGeom prst="rect">
              <a:avLst/>
            </a:prstGeom>
            <a:noFill/>
            <a:ln w="9525">
              <a:noFill/>
              <a:miter lim="800000"/>
              <a:headEnd/>
              <a:tailEnd/>
            </a:ln>
          </p:spPr>
        </p:pic>
      </p:grpSp>
    </p:spTree>
    <p:extLst>
      <p:ext uri="{BB962C8B-B14F-4D97-AF65-F5344CB8AC3E}">
        <p14:creationId xmlns:p14="http://schemas.microsoft.com/office/powerpoint/2010/main" val="312548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2|10.5|13.9|14"/>
</p:tagLst>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2503</TotalTime>
  <Words>4849</Words>
  <Application>Microsoft Office PowerPoint</Application>
  <PresentationFormat>On-screen Show (4:3)</PresentationFormat>
  <Paragraphs>674</Paragraphs>
  <Slides>42</Slides>
  <Notes>27</Notes>
  <HiddenSlides>17</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Blank</vt:lpstr>
      <vt:lpstr>Photo Editor Photo</vt:lpstr>
      <vt:lpstr>Battery Testing, Data Analysis, and Modeling Using MATLAB and Simulink</vt:lpstr>
      <vt:lpstr>PowerPoint Presentation</vt:lpstr>
      <vt:lpstr>PowerPoint Presentation</vt:lpstr>
      <vt:lpstr>PowerPoint Presentation</vt:lpstr>
      <vt:lpstr>A Technical Computing Workflow for Battery Test and Data Analysis</vt:lpstr>
      <vt:lpstr>Battery Testing, Data Analysis, and Modeling Using MATLAB and Simulink</vt:lpstr>
      <vt:lpstr>MathWorks at a Glance</vt:lpstr>
      <vt:lpstr>MathWorks Today</vt:lpstr>
      <vt:lpstr>Key Industries</vt:lpstr>
      <vt:lpstr>Agenda</vt:lpstr>
      <vt:lpstr>Battery Testing Scenarios</vt:lpstr>
      <vt:lpstr>Battery Testing Scenarios</vt:lpstr>
      <vt:lpstr>A Few Common Challenges with Battery Test and Data Analysis</vt:lpstr>
      <vt:lpstr>A Technical Computing Workflow for Battery Test and Data Analysis</vt:lpstr>
      <vt:lpstr>Battery Testing, Data Analysis, and Modeling Using MATLAB and Simulink</vt:lpstr>
      <vt:lpstr>Introduction</vt:lpstr>
      <vt:lpstr>What Did I Model?</vt:lpstr>
      <vt:lpstr>Model Correlation</vt:lpstr>
      <vt:lpstr>Before We Can Apply the Data…</vt:lpstr>
      <vt:lpstr>Before We Can Apply the Data…</vt:lpstr>
      <vt:lpstr>A Technical Computing Workflow for Battery Test and Data Analysis</vt:lpstr>
      <vt:lpstr>A Technical Computing Workflow for Battery Test and Data Analysis</vt:lpstr>
      <vt:lpstr>Data Collection</vt:lpstr>
      <vt:lpstr>Demo</vt:lpstr>
      <vt:lpstr>A Technical Computing Workflow for Battery Test and Data Analysis</vt:lpstr>
      <vt:lpstr>MATLAB Connects to Your Hardware Devices</vt:lpstr>
      <vt:lpstr>Data Acquisition Toolbox Acquire and output data from data acquisition boards </vt:lpstr>
      <vt:lpstr>Data Acquisition Toolbox</vt:lpstr>
      <vt:lpstr>Data Acquisition Toolbox:  Supported Hardware</vt:lpstr>
      <vt:lpstr>Vehicle Network Toolbox Communicate with in-vehicle networks using CAN protocol </vt:lpstr>
      <vt:lpstr>CAN Message Traffic GUI</vt:lpstr>
      <vt:lpstr>CAN Message Logging and Replay</vt:lpstr>
      <vt:lpstr>CAN Message Filtering</vt:lpstr>
      <vt:lpstr>Support for Vector CANdb Databases</vt:lpstr>
      <vt:lpstr>Vehicle Network Toolbox: Supported CAN Interface Hardware</vt:lpstr>
      <vt:lpstr>Instrument Control Toolbox Control and communicate with test and measurement instruments</vt:lpstr>
      <vt:lpstr>Instrument Control Toolbox:  Supported Hardware</vt:lpstr>
      <vt:lpstr>Summary of Data Access Solutions</vt:lpstr>
      <vt:lpstr>Products for Battery Parameterization</vt:lpstr>
      <vt:lpstr>Book Program</vt:lpstr>
      <vt:lpstr>Technical Support</vt:lpstr>
      <vt:lpstr>Next Steps</vt:lpstr>
    </vt:vector>
  </TitlesOfParts>
  <Company>MathWorks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John Lee</dc:creator>
  <cp:keywords>Version 11.1</cp:keywords>
  <cp:lastModifiedBy>John Lee</cp:lastModifiedBy>
  <cp:revision>128</cp:revision>
  <dcterms:created xsi:type="dcterms:W3CDTF">2011-11-30T15:50:23Z</dcterms:created>
  <dcterms:modified xsi:type="dcterms:W3CDTF">2012-03-12T15:50:21Z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